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0"/>
  </p:notesMasterIdLst>
  <p:sldIdLst>
    <p:sldId id="256" r:id="rId2"/>
    <p:sldId id="276" r:id="rId3"/>
    <p:sldId id="263" r:id="rId4"/>
    <p:sldId id="265" r:id="rId5"/>
    <p:sldId id="699" r:id="rId6"/>
    <p:sldId id="700" r:id="rId7"/>
    <p:sldId id="300" r:id="rId8"/>
    <p:sldId id="301" r:id="rId9"/>
    <p:sldId id="299" r:id="rId10"/>
    <p:sldId id="308" r:id="rId11"/>
    <p:sldId id="506" r:id="rId12"/>
    <p:sldId id="658" r:id="rId13"/>
    <p:sldId id="643" r:id="rId14"/>
    <p:sldId id="644" r:id="rId15"/>
    <p:sldId id="648" r:id="rId16"/>
    <p:sldId id="655" r:id="rId17"/>
    <p:sldId id="678" r:id="rId18"/>
    <p:sldId id="257" r:id="rId19"/>
    <p:sldId id="258" r:id="rId20"/>
    <p:sldId id="259" r:id="rId21"/>
    <p:sldId id="260" r:id="rId22"/>
    <p:sldId id="370" r:id="rId23"/>
    <p:sldId id="399" r:id="rId24"/>
    <p:sldId id="536" r:id="rId25"/>
    <p:sldId id="373" r:id="rId26"/>
    <p:sldId id="545" r:id="rId27"/>
    <p:sldId id="374" r:id="rId28"/>
    <p:sldId id="403" r:id="rId29"/>
    <p:sldId id="681" r:id="rId30"/>
    <p:sldId id="683" r:id="rId31"/>
    <p:sldId id="702" r:id="rId32"/>
    <p:sldId id="703" r:id="rId33"/>
    <p:sldId id="701" r:id="rId34"/>
    <p:sldId id="704" r:id="rId35"/>
    <p:sldId id="705" r:id="rId36"/>
    <p:sldId id="706" r:id="rId37"/>
    <p:sldId id="707" r:id="rId38"/>
    <p:sldId id="70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30" autoAdjust="0"/>
    <p:restoredTop sz="94660"/>
  </p:normalViewPr>
  <p:slideViewPr>
    <p:cSldViewPr snapToGrid="0">
      <p:cViewPr varScale="1">
        <p:scale>
          <a:sx n="86" d="100"/>
          <a:sy n="86" d="100"/>
        </p:scale>
        <p:origin x="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7C589-C551-4DE1-848D-7C0A736E876C}" type="datetimeFigureOut">
              <a:rPr lang="el-GR" smtClean="0"/>
              <a:t>13/4/2021</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6AF25-78C2-410F-AA28-7A77DDB7308F}" type="slidenum">
              <a:rPr lang="el-GR" smtClean="0"/>
              <a:t>‹#›</a:t>
            </a:fld>
            <a:endParaRPr lang="el-GR"/>
          </a:p>
        </p:txBody>
      </p:sp>
    </p:spTree>
    <p:extLst>
      <p:ext uri="{BB962C8B-B14F-4D97-AF65-F5344CB8AC3E}">
        <p14:creationId xmlns:p14="http://schemas.microsoft.com/office/powerpoint/2010/main" val="414229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58636CC9-FEEB-408B-B666-BF63AB7A91B0}" type="slidenum">
              <a:rPr lang="en-GB" smtClean="0"/>
              <a:pPr/>
              <a:t>3</a:t>
            </a:fld>
            <a:endParaRPr lang="en-GB"/>
          </a:p>
        </p:txBody>
      </p:sp>
    </p:spTree>
    <p:extLst>
      <p:ext uri="{BB962C8B-B14F-4D97-AF65-F5344CB8AC3E}">
        <p14:creationId xmlns:p14="http://schemas.microsoft.com/office/powerpoint/2010/main" val="59463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 Θέση εικόνας διαφάνειας"/>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defRPr>
            </a:lvl1pPr>
            <a:lvl2pPr marL="776435" indent="-298629">
              <a:defRPr sz="2500">
                <a:solidFill>
                  <a:schemeClr val="tx1"/>
                </a:solidFill>
                <a:latin typeface="Arial" charset="0"/>
              </a:defRPr>
            </a:lvl2pPr>
            <a:lvl3pPr marL="1194517" indent="-238904">
              <a:defRPr sz="2500">
                <a:solidFill>
                  <a:schemeClr val="tx1"/>
                </a:solidFill>
                <a:latin typeface="Arial" charset="0"/>
              </a:defRPr>
            </a:lvl3pPr>
            <a:lvl4pPr marL="1672324" indent="-238904">
              <a:defRPr sz="2500">
                <a:solidFill>
                  <a:schemeClr val="tx1"/>
                </a:solidFill>
                <a:latin typeface="Arial" charset="0"/>
              </a:defRPr>
            </a:lvl4pPr>
            <a:lvl5pPr marL="2150130" indent="-238904">
              <a:defRPr sz="2500">
                <a:solidFill>
                  <a:schemeClr val="tx1"/>
                </a:solidFill>
                <a:latin typeface="Arial" charset="0"/>
              </a:defRPr>
            </a:lvl5pPr>
            <a:lvl6pPr marL="2627937" indent="-238904" eaLnBrk="0" fontAlgn="base" hangingPunct="0">
              <a:spcBef>
                <a:spcPct val="0"/>
              </a:spcBef>
              <a:spcAft>
                <a:spcPct val="0"/>
              </a:spcAft>
              <a:defRPr sz="2500">
                <a:solidFill>
                  <a:schemeClr val="tx1"/>
                </a:solidFill>
                <a:latin typeface="Arial" charset="0"/>
              </a:defRPr>
            </a:lvl6pPr>
            <a:lvl7pPr marL="3105743" indent="-238904" eaLnBrk="0" fontAlgn="base" hangingPunct="0">
              <a:spcBef>
                <a:spcPct val="0"/>
              </a:spcBef>
              <a:spcAft>
                <a:spcPct val="0"/>
              </a:spcAft>
              <a:defRPr sz="2500">
                <a:solidFill>
                  <a:schemeClr val="tx1"/>
                </a:solidFill>
                <a:latin typeface="Arial" charset="0"/>
              </a:defRPr>
            </a:lvl7pPr>
            <a:lvl8pPr marL="3583550" indent="-238904" eaLnBrk="0" fontAlgn="base" hangingPunct="0">
              <a:spcBef>
                <a:spcPct val="0"/>
              </a:spcBef>
              <a:spcAft>
                <a:spcPct val="0"/>
              </a:spcAft>
              <a:defRPr sz="2500">
                <a:solidFill>
                  <a:schemeClr val="tx1"/>
                </a:solidFill>
                <a:latin typeface="Arial" charset="0"/>
              </a:defRPr>
            </a:lvl8pPr>
            <a:lvl9pPr marL="4061356" indent="-238904" eaLnBrk="0" fontAlgn="base" hangingPunct="0">
              <a:spcBef>
                <a:spcPct val="0"/>
              </a:spcBef>
              <a:spcAft>
                <a:spcPct val="0"/>
              </a:spcAft>
              <a:defRPr sz="2500">
                <a:solidFill>
                  <a:schemeClr val="tx1"/>
                </a:solidFill>
                <a:latin typeface="Arial" charset="0"/>
              </a:defRPr>
            </a:lvl9pPr>
          </a:lstStyle>
          <a:p>
            <a:r>
              <a:rPr lang="en-US" altLang="el-GR" sz="1300"/>
              <a:t>Arial</a:t>
            </a:r>
          </a:p>
          <a:p>
            <a:endParaRPr lang="en-US" altLang="el-GR" sz="1300"/>
          </a:p>
        </p:txBody>
      </p:sp>
      <p:sp>
        <p:nvSpPr>
          <p:cNvPr id="63491" name="Rectangle 2"/>
          <p:cNvSpPr>
            <a:spLocks noGrp="1" noRot="1" noChangeAspect="1" noChangeArrowheads="1" noTextEdit="1"/>
          </p:cNvSpPr>
          <p:nvPr>
            <p:ph type="sldImg"/>
          </p:nvPr>
        </p:nvSpPr>
        <p:spPr>
          <a:xfrm>
            <a:off x="685800" y="1143000"/>
            <a:ext cx="5486400" cy="308610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l-GR"/>
              <a:t>Even before the </a:t>
            </a:r>
            <a:r>
              <a:rPr lang="en-US" altLang="el-GR" i="1"/>
              <a:t>Arabidopsis</a:t>
            </a:r>
            <a:r>
              <a:rPr lang="en-US" altLang="el-GR"/>
              <a:t> genome was completed, attention turned to sequencing the genomes of other plants. Among crop plants, rice was at the top of the list for full-genome sequencing. In addition to its small genome and the other genomics attributes described on the next slide, it was an attractive target because of its importance as a crop plant. Rice is the source of basic nutrition for approximately 3 billion people, or roughly half of the world’s present population. Many of these people are among the poorest on Earth. In Asia, intake of rice can provide up to 80% of a person’s daily calories. Moreover, the demand for rice and other cereals is likely to increase dramatically in the near future. Predictions are that in Asia alone, demand will increase by at least 35%. With currently available rice strains, this increase represents a figure close to the maximum yield that could be achieved under ideal conditions. The hope is that genomics approaches will provide new ways to increase productivity from rice before demand outstrips the supply.</a:t>
            </a:r>
            <a:endParaRPr lang="en-US" altLang="el-GR">
              <a:solidFill>
                <a:srgbClr val="000000"/>
              </a:solidFill>
              <a:latin typeface="Times New Roman" pitchFamily="18" charset="0"/>
            </a:endParaRPr>
          </a:p>
          <a:p>
            <a:pPr eaLnBrk="1" hangingPunct="1"/>
            <a:endParaRPr lang="en-US" altLang="el-GR">
              <a:solidFill>
                <a:srgbClr val="000000"/>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58636CC9-FEEB-408B-B666-BF63AB7A91B0}" type="slidenum">
              <a:rPr lang="en-GB" smtClean="0"/>
              <a:pPr/>
              <a:t>16</a:t>
            </a:fld>
            <a:endParaRPr lang="en-GB"/>
          </a:p>
        </p:txBody>
      </p:sp>
    </p:spTree>
    <p:extLst>
      <p:ext uri="{BB962C8B-B14F-4D97-AF65-F5344CB8AC3E}">
        <p14:creationId xmlns:p14="http://schemas.microsoft.com/office/powerpoint/2010/main" val="87616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GB"/>
          </a:p>
        </p:txBody>
      </p:sp>
      <p:sp>
        <p:nvSpPr>
          <p:cNvPr id="4" name="3 - Θέση αριθμού διαφάνειας"/>
          <p:cNvSpPr>
            <a:spLocks noGrp="1"/>
          </p:cNvSpPr>
          <p:nvPr>
            <p:ph type="sldNum" sz="quarter" idx="10"/>
          </p:nvPr>
        </p:nvSpPr>
        <p:spPr/>
        <p:txBody>
          <a:bodyPr/>
          <a:lstStyle/>
          <a:p>
            <a:fld id="{A1798F73-2E71-4BA2-A11A-D3E27D0D4F2B}" type="slidenum">
              <a:rPr lang="en-US" smtClean="0"/>
              <a:pPr/>
              <a:t>18</a:t>
            </a:fld>
            <a:endParaRPr lang="en-US"/>
          </a:p>
        </p:txBody>
      </p:sp>
    </p:spTree>
    <p:extLst>
      <p:ext uri="{BB962C8B-B14F-4D97-AF65-F5344CB8AC3E}">
        <p14:creationId xmlns:p14="http://schemas.microsoft.com/office/powerpoint/2010/main" val="312264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BD80A-3D8C-4285-8721-DE9EF7E6BD31}" type="slidenum">
              <a:rPr lang="en-GB"/>
              <a:pPr/>
              <a:t>21</a:t>
            </a:fld>
            <a:endParaRPr lang="en-GB"/>
          </a:p>
        </p:txBody>
      </p:sp>
      <p:sp>
        <p:nvSpPr>
          <p:cNvPr id="434178" name="Rectangle 2"/>
          <p:cNvSpPr>
            <a:spLocks noGrp="1" noRot="1" noChangeAspect="1" noChangeArrowheads="1" noTextEdit="1"/>
          </p:cNvSpPr>
          <p:nvPr>
            <p:ph type="sldImg"/>
          </p:nvPr>
        </p:nvSpPr>
        <p:spPr>
          <a:xfrm>
            <a:off x="122238" y="744538"/>
            <a:ext cx="6618287" cy="3724275"/>
          </a:xfrm>
          <a:ln/>
        </p:spPr>
      </p:sp>
      <p:sp>
        <p:nvSpPr>
          <p:cNvPr id="434179" name="Rectangle 3"/>
          <p:cNvSpPr>
            <a:spLocks noGrp="1" noChangeArrowheads="1"/>
          </p:cNvSpPr>
          <p:nvPr>
            <p:ph type="body" idx="1"/>
          </p:nvPr>
        </p:nvSpPr>
        <p:spPr>
          <a:xfrm>
            <a:off x="685800" y="4714057"/>
            <a:ext cx="5486400" cy="4467927"/>
          </a:xfrm>
        </p:spPr>
        <p:txBody>
          <a:bodyPr/>
          <a:lstStyle/>
          <a:p>
            <a:pPr>
              <a:buFontTx/>
              <a:buChar char="•"/>
            </a:pPr>
            <a:r>
              <a:rPr lang="en-GB" dirty="0"/>
              <a:t>Small compact circular genome 50-290kbp remarkably similar across the algal and plant lineages with regard to the complement of genes encoded within it their relative order and their sequence</a:t>
            </a:r>
          </a:p>
          <a:p>
            <a:pPr>
              <a:buFontTx/>
              <a:buChar char="•"/>
            </a:pPr>
            <a:r>
              <a:rPr lang="en-GB" dirty="0"/>
              <a:t>Completely characterised – easy to manipulate</a:t>
            </a:r>
          </a:p>
          <a:p>
            <a:pPr>
              <a:buFontTx/>
              <a:buChar char="•"/>
            </a:pPr>
            <a:r>
              <a:rPr lang="en-GB" dirty="0"/>
              <a:t>100 genes coding for photosynthetic proteins or components of expression apparatus such as ribosomal proteins </a:t>
            </a:r>
          </a:p>
          <a:p>
            <a:pPr>
              <a:buFontTx/>
              <a:buChar char="•"/>
            </a:pPr>
            <a:r>
              <a:rPr lang="en-GB" dirty="0"/>
              <a:t>Plastids contain own expression system, </a:t>
            </a:r>
            <a:r>
              <a:rPr lang="en-GB" dirty="0" err="1"/>
              <a:t>ribosomes</a:t>
            </a:r>
            <a:r>
              <a:rPr lang="en-GB" dirty="0"/>
              <a:t> and polymerases-very active</a:t>
            </a:r>
          </a:p>
          <a:p>
            <a:pPr>
              <a:buFontTx/>
              <a:buChar char="•"/>
            </a:pPr>
            <a:r>
              <a:rPr lang="en-GB" dirty="0"/>
              <a:t>Uses standard genetic code</a:t>
            </a:r>
          </a:p>
          <a:p>
            <a:pPr>
              <a:buFontTx/>
              <a:buChar char="•"/>
            </a:pPr>
            <a:r>
              <a:rPr lang="en-GB" dirty="0"/>
              <a:t>genetic system 27.9 GC </a:t>
            </a:r>
          </a:p>
          <a:p>
            <a:pPr>
              <a:buFontTx/>
              <a:buChar char="•"/>
            </a:pPr>
            <a:r>
              <a:rPr lang="en-GB" dirty="0"/>
              <a:t>Photosynthetic system 30.9 GC</a:t>
            </a:r>
            <a:endParaRPr lang="el-GR" dirty="0"/>
          </a:p>
          <a:p>
            <a:pPr>
              <a:buFontTx/>
              <a:buChar char="•"/>
            </a:pPr>
            <a:r>
              <a:rPr lang="en-GB" dirty="0"/>
              <a:t>where they observed that the synonymous rate of evolution of the mitochondrial, chloroplast and nuclear genes of angiosperms had ratios of 1:3:12. That is, the synonymous substitution rate of chloroplast genes of angiosperms species is three times higher than that of their mitochondrial genes and that of their nuclear genes nuclear genes are 12 times higher than that of their mitochondrial genes</a:t>
            </a:r>
          </a:p>
        </p:txBody>
      </p:sp>
    </p:spTree>
    <p:extLst>
      <p:ext uri="{BB962C8B-B14F-4D97-AF65-F5344CB8AC3E}">
        <p14:creationId xmlns:p14="http://schemas.microsoft.com/office/powerpoint/2010/main" val="2356342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Θέση εικόνας διαφάνειας"/>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2772" name="3 - Θέση αριθμού διαφάνειας"/>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76435" indent="-298629">
              <a:defRPr>
                <a:solidFill>
                  <a:schemeClr val="tx1"/>
                </a:solidFill>
                <a:latin typeface="Calibri" pitchFamily="34" charset="0"/>
              </a:defRPr>
            </a:lvl2pPr>
            <a:lvl3pPr marL="1194517" indent="-238904">
              <a:defRPr>
                <a:solidFill>
                  <a:schemeClr val="tx1"/>
                </a:solidFill>
                <a:latin typeface="Calibri" pitchFamily="34" charset="0"/>
              </a:defRPr>
            </a:lvl3pPr>
            <a:lvl4pPr marL="1672324" indent="-238904">
              <a:defRPr>
                <a:solidFill>
                  <a:schemeClr val="tx1"/>
                </a:solidFill>
                <a:latin typeface="Calibri" pitchFamily="34" charset="0"/>
              </a:defRPr>
            </a:lvl4pPr>
            <a:lvl5pPr marL="2150130" indent="-238904">
              <a:defRPr>
                <a:solidFill>
                  <a:schemeClr val="tx1"/>
                </a:solidFill>
                <a:latin typeface="Calibri" pitchFamily="34" charset="0"/>
              </a:defRPr>
            </a:lvl5pPr>
            <a:lvl6pPr marL="2627937" indent="-238904" fontAlgn="base">
              <a:spcBef>
                <a:spcPct val="0"/>
              </a:spcBef>
              <a:spcAft>
                <a:spcPct val="0"/>
              </a:spcAft>
              <a:defRPr>
                <a:solidFill>
                  <a:schemeClr val="tx1"/>
                </a:solidFill>
                <a:latin typeface="Calibri" pitchFamily="34" charset="0"/>
              </a:defRPr>
            </a:lvl6pPr>
            <a:lvl7pPr marL="3105743" indent="-238904" fontAlgn="base">
              <a:spcBef>
                <a:spcPct val="0"/>
              </a:spcBef>
              <a:spcAft>
                <a:spcPct val="0"/>
              </a:spcAft>
              <a:defRPr>
                <a:solidFill>
                  <a:schemeClr val="tx1"/>
                </a:solidFill>
                <a:latin typeface="Calibri" pitchFamily="34" charset="0"/>
              </a:defRPr>
            </a:lvl7pPr>
            <a:lvl8pPr marL="3583550" indent="-238904" fontAlgn="base">
              <a:spcBef>
                <a:spcPct val="0"/>
              </a:spcBef>
              <a:spcAft>
                <a:spcPct val="0"/>
              </a:spcAft>
              <a:defRPr>
                <a:solidFill>
                  <a:schemeClr val="tx1"/>
                </a:solidFill>
                <a:latin typeface="Calibri" pitchFamily="34" charset="0"/>
              </a:defRPr>
            </a:lvl8pPr>
            <a:lvl9pPr marL="4061356" indent="-23890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1A9A492-C910-41FA-A1CD-2F35F56A5970}" type="slidenum">
              <a:rPr lang="en-GB" smtClean="0"/>
              <a:pPr fontAlgn="base">
                <a:spcBef>
                  <a:spcPct val="0"/>
                </a:spcBef>
                <a:spcAft>
                  <a:spcPct val="0"/>
                </a:spcAft>
                <a:defRPr/>
              </a:pPr>
              <a:t>23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Θέση εικόνας διαφάνειας"/>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32772" name="3 - Θέση αριθμού διαφάνειας"/>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76435" indent="-298629">
              <a:defRPr>
                <a:solidFill>
                  <a:schemeClr val="tx1"/>
                </a:solidFill>
                <a:latin typeface="Calibri" pitchFamily="34" charset="0"/>
              </a:defRPr>
            </a:lvl2pPr>
            <a:lvl3pPr marL="1194517" indent="-238904">
              <a:defRPr>
                <a:solidFill>
                  <a:schemeClr val="tx1"/>
                </a:solidFill>
                <a:latin typeface="Calibri" pitchFamily="34" charset="0"/>
              </a:defRPr>
            </a:lvl3pPr>
            <a:lvl4pPr marL="1672324" indent="-238904">
              <a:defRPr>
                <a:solidFill>
                  <a:schemeClr val="tx1"/>
                </a:solidFill>
                <a:latin typeface="Calibri" pitchFamily="34" charset="0"/>
              </a:defRPr>
            </a:lvl4pPr>
            <a:lvl5pPr marL="2150130" indent="-238904">
              <a:defRPr>
                <a:solidFill>
                  <a:schemeClr val="tx1"/>
                </a:solidFill>
                <a:latin typeface="Calibri" pitchFamily="34" charset="0"/>
              </a:defRPr>
            </a:lvl5pPr>
            <a:lvl6pPr marL="2627937" indent="-238904" fontAlgn="base">
              <a:spcBef>
                <a:spcPct val="0"/>
              </a:spcBef>
              <a:spcAft>
                <a:spcPct val="0"/>
              </a:spcAft>
              <a:defRPr>
                <a:solidFill>
                  <a:schemeClr val="tx1"/>
                </a:solidFill>
                <a:latin typeface="Calibri" pitchFamily="34" charset="0"/>
              </a:defRPr>
            </a:lvl6pPr>
            <a:lvl7pPr marL="3105743" indent="-238904" fontAlgn="base">
              <a:spcBef>
                <a:spcPct val="0"/>
              </a:spcBef>
              <a:spcAft>
                <a:spcPct val="0"/>
              </a:spcAft>
              <a:defRPr>
                <a:solidFill>
                  <a:schemeClr val="tx1"/>
                </a:solidFill>
                <a:latin typeface="Calibri" pitchFamily="34" charset="0"/>
              </a:defRPr>
            </a:lvl7pPr>
            <a:lvl8pPr marL="3583550" indent="-238904" fontAlgn="base">
              <a:spcBef>
                <a:spcPct val="0"/>
              </a:spcBef>
              <a:spcAft>
                <a:spcPct val="0"/>
              </a:spcAft>
              <a:defRPr>
                <a:solidFill>
                  <a:schemeClr val="tx1"/>
                </a:solidFill>
                <a:latin typeface="Calibri" pitchFamily="34" charset="0"/>
              </a:defRPr>
            </a:lvl8pPr>
            <a:lvl9pPr marL="4061356" indent="-23890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1A9A492-C910-41FA-A1CD-2F35F56A5970}" type="slidenum">
              <a:rPr lang="en-GB" smtClean="0"/>
              <a:pPr fontAlgn="base">
                <a:spcBef>
                  <a:spcPct val="0"/>
                </a:spcBef>
                <a:spcAft>
                  <a:spcPct val="0"/>
                </a:spcAft>
                <a:defRPr/>
              </a:pPr>
              <a:t>24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81558055-50BC-4F38-9002-CC94F5F34232}"/>
              </a:ext>
            </a:extLst>
          </p:cNvPr>
          <p:cNvPicPr>
            <a:picLocks noChangeAspect="1"/>
          </p:cNvPicPr>
          <p:nvPr userDrawn="1"/>
        </p:nvPicPr>
        <p:blipFill>
          <a:blip r:embed="rId2"/>
          <a:stretch>
            <a:fillRect/>
          </a:stretch>
        </p:blipFill>
        <p:spPr>
          <a:xfrm>
            <a:off x="68368" y="63521"/>
            <a:ext cx="1322283" cy="772257"/>
          </a:xfrm>
          <a:prstGeom prst="rect">
            <a:avLst/>
          </a:prstGeom>
        </p:spPr>
      </p:pic>
    </p:spTree>
    <p:extLst>
      <p:ext uri="{BB962C8B-B14F-4D97-AF65-F5344CB8AC3E}">
        <p14:creationId xmlns:p14="http://schemas.microsoft.com/office/powerpoint/2010/main" val="3154824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DB1036-99BA-4CF1-AF01-E43ABC1EF3E2}" type="datetimeFigureOut">
              <a:rPr lang="el-GR" smtClean="0"/>
              <a:t>13/4/2021</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AA2527-7044-4583-AFC1-033E4DDF2502}" type="slidenum">
              <a:rPr lang="el-GR" smtClean="0"/>
              <a:t>‹#›</a:t>
            </a:fld>
            <a:endParaRPr lang="el-GR"/>
          </a:p>
        </p:txBody>
      </p:sp>
      <p:pic>
        <p:nvPicPr>
          <p:cNvPr id="7" name="Picture 6">
            <a:extLst>
              <a:ext uri="{FF2B5EF4-FFF2-40B4-BE49-F238E27FC236}">
                <a16:creationId xmlns:a16="http://schemas.microsoft.com/office/drawing/2014/main" id="{F3A6928C-2FAA-41A4-B014-FC1163AF1D3B}"/>
              </a:ext>
            </a:extLst>
          </p:cNvPr>
          <p:cNvPicPr>
            <a:picLocks noChangeAspect="1"/>
          </p:cNvPicPr>
          <p:nvPr userDrawn="1"/>
        </p:nvPicPr>
        <p:blipFill>
          <a:blip r:embed="rId2"/>
          <a:stretch>
            <a:fillRect/>
          </a:stretch>
        </p:blipFill>
        <p:spPr>
          <a:xfrm>
            <a:off x="11429933" y="0"/>
            <a:ext cx="762067" cy="762066"/>
          </a:xfrm>
          <a:prstGeom prst="rect">
            <a:avLst/>
          </a:prstGeom>
        </p:spPr>
      </p:pic>
    </p:spTree>
    <p:extLst>
      <p:ext uri="{BB962C8B-B14F-4D97-AF65-F5344CB8AC3E}">
        <p14:creationId xmlns:p14="http://schemas.microsoft.com/office/powerpoint/2010/main" val="337946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DB1036-99BA-4CF1-AF01-E43ABC1EF3E2}" type="datetimeFigureOut">
              <a:rPr lang="el-GR" smtClean="0"/>
              <a:t>13/4/2021</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AA2527-7044-4583-AFC1-033E4DDF2502}" type="slidenum">
              <a:rPr lang="el-GR" smtClean="0"/>
              <a:t>‹#›</a:t>
            </a:fld>
            <a:endParaRPr lang="el-GR"/>
          </a:p>
        </p:txBody>
      </p:sp>
      <p:pic>
        <p:nvPicPr>
          <p:cNvPr id="7" name="Picture 6">
            <a:extLst>
              <a:ext uri="{FF2B5EF4-FFF2-40B4-BE49-F238E27FC236}">
                <a16:creationId xmlns:a16="http://schemas.microsoft.com/office/drawing/2014/main" id="{8D4C5B45-E3D8-438E-9C1A-2343787F410B}"/>
              </a:ext>
            </a:extLst>
          </p:cNvPr>
          <p:cNvPicPr>
            <a:picLocks noChangeAspect="1"/>
          </p:cNvPicPr>
          <p:nvPr userDrawn="1"/>
        </p:nvPicPr>
        <p:blipFill>
          <a:blip r:embed="rId2"/>
          <a:stretch>
            <a:fillRect/>
          </a:stretch>
        </p:blipFill>
        <p:spPr>
          <a:xfrm>
            <a:off x="39158" y="16936"/>
            <a:ext cx="1450975" cy="847417"/>
          </a:xfrm>
          <a:prstGeom prst="rect">
            <a:avLst/>
          </a:prstGeom>
        </p:spPr>
      </p:pic>
      <p:pic>
        <p:nvPicPr>
          <p:cNvPr id="8" name="Picture 7">
            <a:extLst>
              <a:ext uri="{FF2B5EF4-FFF2-40B4-BE49-F238E27FC236}">
                <a16:creationId xmlns:a16="http://schemas.microsoft.com/office/drawing/2014/main" id="{CEAAB989-DDC0-457C-AD35-A17FF999665B}"/>
              </a:ext>
            </a:extLst>
          </p:cNvPr>
          <p:cNvPicPr>
            <a:picLocks noChangeAspect="1"/>
          </p:cNvPicPr>
          <p:nvPr userDrawn="1"/>
        </p:nvPicPr>
        <p:blipFill>
          <a:blip r:embed="rId3"/>
          <a:stretch>
            <a:fillRect/>
          </a:stretch>
        </p:blipFill>
        <p:spPr>
          <a:xfrm>
            <a:off x="11429933" y="0"/>
            <a:ext cx="762067" cy="762066"/>
          </a:xfrm>
          <a:prstGeom prst="rect">
            <a:avLst/>
          </a:prstGeom>
        </p:spPr>
      </p:pic>
    </p:spTree>
    <p:extLst>
      <p:ext uri="{BB962C8B-B14F-4D97-AF65-F5344CB8AC3E}">
        <p14:creationId xmlns:p14="http://schemas.microsoft.com/office/powerpoint/2010/main" val="46608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447800"/>
            <a:ext cx="508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08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038600" y="6356350"/>
            <a:ext cx="4114800" cy="365125"/>
          </a:xfrm>
          <a:prstGeom prst="rect">
            <a:avLst/>
          </a:prstGeom>
        </p:spPr>
        <p:txBody>
          <a:bodyPr/>
          <a:lstStyle>
            <a:lvl1pPr>
              <a:defRPr smtClean="0"/>
            </a:lvl1pPr>
          </a:lstStyle>
          <a:p>
            <a:pPr>
              <a:defRPr/>
            </a:pPr>
            <a:r>
              <a:rPr lang="en-US"/>
              <a:t>© 2005 Prentice Hall Inc. / A Pearson Education Company / Upper Saddle River, New Jersey 07458</a:t>
            </a:r>
            <a:endParaRPr lang="en-US">
              <a:solidFill>
                <a:schemeClr val="tx1"/>
              </a:solidFill>
            </a:endParaRPr>
          </a:p>
        </p:txBody>
      </p:sp>
    </p:spTree>
    <p:extLst>
      <p:ext uri="{BB962C8B-B14F-4D97-AF65-F5344CB8AC3E}">
        <p14:creationId xmlns:p14="http://schemas.microsoft.com/office/powerpoint/2010/main" val="97446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179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DB1036-99BA-4CF1-AF01-E43ABC1EF3E2}" type="datetimeFigureOut">
              <a:rPr lang="el-GR" smtClean="0"/>
              <a:t>13/4/2021</a:t>
            </a:fld>
            <a:endParaRPr lang="el-G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AA2527-7044-4583-AFC1-033E4DDF2502}" type="slidenum">
              <a:rPr lang="el-GR" smtClean="0"/>
              <a:t>‹#›</a:t>
            </a:fld>
            <a:endParaRPr lang="el-GR" dirty="0"/>
          </a:p>
        </p:txBody>
      </p:sp>
      <p:pic>
        <p:nvPicPr>
          <p:cNvPr id="7" name="Picture 6">
            <a:extLst>
              <a:ext uri="{FF2B5EF4-FFF2-40B4-BE49-F238E27FC236}">
                <a16:creationId xmlns:a16="http://schemas.microsoft.com/office/drawing/2014/main" id="{E6D2F011-87D3-438E-BD11-F27A5DB53F15}"/>
              </a:ext>
            </a:extLst>
          </p:cNvPr>
          <p:cNvPicPr>
            <a:picLocks noChangeAspect="1"/>
          </p:cNvPicPr>
          <p:nvPr userDrawn="1"/>
        </p:nvPicPr>
        <p:blipFill>
          <a:blip r:embed="rId2"/>
          <a:stretch>
            <a:fillRect/>
          </a:stretch>
        </p:blipFill>
        <p:spPr>
          <a:xfrm>
            <a:off x="11379133" y="0"/>
            <a:ext cx="762067" cy="762066"/>
          </a:xfrm>
          <a:prstGeom prst="rect">
            <a:avLst/>
          </a:prstGeom>
        </p:spPr>
      </p:pic>
    </p:spTree>
    <p:extLst>
      <p:ext uri="{BB962C8B-B14F-4D97-AF65-F5344CB8AC3E}">
        <p14:creationId xmlns:p14="http://schemas.microsoft.com/office/powerpoint/2010/main" val="803681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1DB1036-99BA-4CF1-AF01-E43ABC1EF3E2}" type="datetimeFigureOut">
              <a:rPr lang="el-GR" smtClean="0"/>
              <a:t>13/4/2021</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AA2527-7044-4583-AFC1-033E4DDF2502}" type="slidenum">
              <a:rPr lang="el-GR" smtClean="0"/>
              <a:t>‹#›</a:t>
            </a:fld>
            <a:endParaRPr lang="el-GR"/>
          </a:p>
        </p:txBody>
      </p:sp>
      <p:pic>
        <p:nvPicPr>
          <p:cNvPr id="8" name="Picture 7">
            <a:extLst>
              <a:ext uri="{FF2B5EF4-FFF2-40B4-BE49-F238E27FC236}">
                <a16:creationId xmlns:a16="http://schemas.microsoft.com/office/drawing/2014/main" id="{7A2CF4BC-8DFA-4420-AEC7-E04AB3C8BF25}"/>
              </a:ext>
            </a:extLst>
          </p:cNvPr>
          <p:cNvPicPr>
            <a:picLocks noChangeAspect="1"/>
          </p:cNvPicPr>
          <p:nvPr userDrawn="1"/>
        </p:nvPicPr>
        <p:blipFill>
          <a:blip r:embed="rId2"/>
          <a:stretch>
            <a:fillRect/>
          </a:stretch>
        </p:blipFill>
        <p:spPr>
          <a:xfrm>
            <a:off x="11429933" y="0"/>
            <a:ext cx="762067" cy="762066"/>
          </a:xfrm>
          <a:prstGeom prst="rect">
            <a:avLst/>
          </a:prstGeom>
        </p:spPr>
      </p:pic>
    </p:spTree>
    <p:extLst>
      <p:ext uri="{BB962C8B-B14F-4D97-AF65-F5344CB8AC3E}">
        <p14:creationId xmlns:p14="http://schemas.microsoft.com/office/powerpoint/2010/main" val="403326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1DB1036-99BA-4CF1-AF01-E43ABC1EF3E2}" type="datetimeFigureOut">
              <a:rPr lang="el-GR" smtClean="0"/>
              <a:t>13/4/2021</a:t>
            </a:fld>
            <a:endParaRPr lang="el-G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l-G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AA2527-7044-4583-AFC1-033E4DDF2502}" type="slidenum">
              <a:rPr lang="el-GR" smtClean="0"/>
              <a:t>‹#›</a:t>
            </a:fld>
            <a:endParaRPr lang="el-GR"/>
          </a:p>
        </p:txBody>
      </p:sp>
      <p:pic>
        <p:nvPicPr>
          <p:cNvPr id="10" name="Picture 9">
            <a:extLst>
              <a:ext uri="{FF2B5EF4-FFF2-40B4-BE49-F238E27FC236}">
                <a16:creationId xmlns:a16="http://schemas.microsoft.com/office/drawing/2014/main" id="{6A0E018E-DFDB-459C-8572-E4BB44A8CF4B}"/>
              </a:ext>
            </a:extLst>
          </p:cNvPr>
          <p:cNvPicPr>
            <a:picLocks noChangeAspect="1"/>
          </p:cNvPicPr>
          <p:nvPr userDrawn="1"/>
        </p:nvPicPr>
        <p:blipFill>
          <a:blip r:embed="rId2"/>
          <a:stretch>
            <a:fillRect/>
          </a:stretch>
        </p:blipFill>
        <p:spPr>
          <a:xfrm>
            <a:off x="11429933" y="0"/>
            <a:ext cx="762067" cy="762066"/>
          </a:xfrm>
          <a:prstGeom prst="rect">
            <a:avLst/>
          </a:prstGeom>
        </p:spPr>
      </p:pic>
    </p:spTree>
    <p:extLst>
      <p:ext uri="{BB962C8B-B14F-4D97-AF65-F5344CB8AC3E}">
        <p14:creationId xmlns:p14="http://schemas.microsoft.com/office/powerpoint/2010/main" val="230586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756F4628-C4E6-4230-9E86-774DA120C9BF}"/>
              </a:ext>
            </a:extLst>
          </p:cNvPr>
          <p:cNvPicPr>
            <a:picLocks noChangeAspect="1"/>
          </p:cNvPicPr>
          <p:nvPr userDrawn="1"/>
        </p:nvPicPr>
        <p:blipFill>
          <a:blip r:embed="rId2"/>
          <a:stretch>
            <a:fillRect/>
          </a:stretch>
        </p:blipFill>
        <p:spPr>
          <a:xfrm>
            <a:off x="11429933" y="0"/>
            <a:ext cx="762067" cy="762066"/>
          </a:xfrm>
          <a:prstGeom prst="rect">
            <a:avLst/>
          </a:prstGeom>
        </p:spPr>
      </p:pic>
    </p:spTree>
    <p:extLst>
      <p:ext uri="{BB962C8B-B14F-4D97-AF65-F5344CB8AC3E}">
        <p14:creationId xmlns:p14="http://schemas.microsoft.com/office/powerpoint/2010/main" val="4244625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1DB1036-99BA-4CF1-AF01-E43ABC1EF3E2}" type="datetimeFigureOut">
              <a:rPr lang="el-GR" smtClean="0"/>
              <a:t>13/4/2021</a:t>
            </a:fld>
            <a:endParaRPr lang="el-G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l-G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AA2527-7044-4583-AFC1-033E4DDF2502}" type="slidenum">
              <a:rPr lang="el-GR" smtClean="0"/>
              <a:t>‹#›</a:t>
            </a:fld>
            <a:endParaRPr lang="el-GR"/>
          </a:p>
        </p:txBody>
      </p:sp>
    </p:spTree>
    <p:extLst>
      <p:ext uri="{BB962C8B-B14F-4D97-AF65-F5344CB8AC3E}">
        <p14:creationId xmlns:p14="http://schemas.microsoft.com/office/powerpoint/2010/main" val="125677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1DB1036-99BA-4CF1-AF01-E43ABC1EF3E2}" type="datetimeFigureOut">
              <a:rPr lang="el-GR" smtClean="0"/>
              <a:t>13/4/2021</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AA2527-7044-4583-AFC1-033E4DDF2502}" type="slidenum">
              <a:rPr lang="el-GR" smtClean="0"/>
              <a:t>‹#›</a:t>
            </a:fld>
            <a:endParaRPr lang="el-GR"/>
          </a:p>
        </p:txBody>
      </p:sp>
    </p:spTree>
    <p:extLst>
      <p:ext uri="{BB962C8B-B14F-4D97-AF65-F5344CB8AC3E}">
        <p14:creationId xmlns:p14="http://schemas.microsoft.com/office/powerpoint/2010/main" val="139726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1DB1036-99BA-4CF1-AF01-E43ABC1EF3E2}" type="datetimeFigureOut">
              <a:rPr lang="el-GR" smtClean="0"/>
              <a:t>13/4/2021</a:t>
            </a:fld>
            <a:endParaRPr lang="el-G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AA2527-7044-4583-AFC1-033E4DDF2502}" type="slidenum">
              <a:rPr lang="el-GR" smtClean="0"/>
              <a:t>‹#›</a:t>
            </a:fld>
            <a:endParaRPr lang="el-GR"/>
          </a:p>
        </p:txBody>
      </p:sp>
    </p:spTree>
    <p:extLst>
      <p:ext uri="{BB962C8B-B14F-4D97-AF65-F5344CB8AC3E}">
        <p14:creationId xmlns:p14="http://schemas.microsoft.com/office/powerpoint/2010/main" val="404631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7BA114A-ABDD-4193-9706-F0DBB7087ABE}"/>
              </a:ext>
            </a:extLst>
          </p:cNvPr>
          <p:cNvPicPr>
            <a:picLocks noChangeAspect="1"/>
          </p:cNvPicPr>
          <p:nvPr userDrawn="1"/>
        </p:nvPicPr>
        <p:blipFill>
          <a:blip r:embed="rId14"/>
          <a:stretch>
            <a:fillRect/>
          </a:stretch>
        </p:blipFill>
        <p:spPr>
          <a:xfrm>
            <a:off x="11368973" y="0"/>
            <a:ext cx="762067" cy="670866"/>
          </a:xfrm>
          <a:prstGeom prst="rect">
            <a:avLst/>
          </a:prstGeom>
        </p:spPr>
      </p:pic>
      <p:pic>
        <p:nvPicPr>
          <p:cNvPr id="9" name="Picture 8">
            <a:extLst>
              <a:ext uri="{FF2B5EF4-FFF2-40B4-BE49-F238E27FC236}">
                <a16:creationId xmlns:a16="http://schemas.microsoft.com/office/drawing/2014/main" id="{B8D8B8AC-5A9C-4527-ACDC-152C4B750961}"/>
              </a:ext>
            </a:extLst>
          </p:cNvPr>
          <p:cNvPicPr>
            <a:picLocks noChangeAspect="1"/>
          </p:cNvPicPr>
          <p:nvPr userDrawn="1"/>
        </p:nvPicPr>
        <p:blipFill>
          <a:blip r:embed="rId15"/>
          <a:stretch>
            <a:fillRect/>
          </a:stretch>
        </p:blipFill>
        <p:spPr>
          <a:xfrm>
            <a:off x="130145" y="109521"/>
            <a:ext cx="1221280" cy="611045"/>
          </a:xfrm>
          <a:prstGeom prst="rect">
            <a:avLst/>
          </a:prstGeom>
        </p:spPr>
      </p:pic>
    </p:spTree>
    <p:extLst>
      <p:ext uri="{BB962C8B-B14F-4D97-AF65-F5344CB8AC3E}">
        <p14:creationId xmlns:p14="http://schemas.microsoft.com/office/powerpoint/2010/main" val="12498322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en.wikipedia.org/wiki/Taxonomy_(biology)" TargetMode="External"/><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en.wikipedia.org/wiki/Molecular_phylogeny" TargetMode="External"/><Relationship Id="rId4" Type="http://schemas.openxmlformats.org/officeDocument/2006/relationships/hyperlink" Target="http://en.wikipedia.org/wiki/Speci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tiff"/><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tiff"/><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jpeg"/></Relationships>
</file>

<file path=ppt/slides/_rels/slide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692" y="1200150"/>
            <a:ext cx="7591044" cy="2493788"/>
          </a:xfrm>
        </p:spPr>
        <p:txBody>
          <a:bodyPr>
            <a:normAutofit fontScale="90000"/>
          </a:bodyPr>
          <a:lstStyle/>
          <a:p>
            <a:r>
              <a:rPr lang="el-GR" altLang="el-GR" sz="4400" b="1" dirty="0" err="1">
                <a:solidFill>
                  <a:srgbClr val="9E0000"/>
                </a:solidFill>
                <a:latin typeface="+mn-lt"/>
              </a:rPr>
              <a:t>Conservation</a:t>
            </a:r>
            <a:r>
              <a:rPr lang="el-GR" altLang="el-GR" sz="4400" b="1" dirty="0">
                <a:solidFill>
                  <a:srgbClr val="9E0000"/>
                </a:solidFill>
                <a:latin typeface="+mn-lt"/>
              </a:rPr>
              <a:t> and </a:t>
            </a:r>
            <a:r>
              <a:rPr lang="el-GR" altLang="el-GR" sz="4400" b="1" dirty="0" err="1">
                <a:solidFill>
                  <a:srgbClr val="9E0000"/>
                </a:solidFill>
                <a:latin typeface="+mn-lt"/>
              </a:rPr>
              <a:t>sustainable</a:t>
            </a:r>
            <a:r>
              <a:rPr lang="el-GR" altLang="el-GR" sz="4400" b="1" dirty="0">
                <a:solidFill>
                  <a:srgbClr val="9E0000"/>
                </a:solidFill>
                <a:latin typeface="+mn-lt"/>
              </a:rPr>
              <a:t> </a:t>
            </a:r>
            <a:r>
              <a:rPr lang="el-GR" altLang="el-GR" sz="4400" b="1" dirty="0" err="1">
                <a:solidFill>
                  <a:srgbClr val="9E0000"/>
                </a:solidFill>
                <a:latin typeface="+mn-lt"/>
              </a:rPr>
              <a:t>capitalization</a:t>
            </a:r>
            <a:r>
              <a:rPr lang="en-US" altLang="el-GR" sz="4400" b="1" dirty="0">
                <a:solidFill>
                  <a:srgbClr val="9E0000"/>
                </a:solidFill>
                <a:latin typeface="+mn-lt"/>
              </a:rPr>
              <a:t> of biodiversity </a:t>
            </a:r>
            <a:br>
              <a:rPr lang="en-US" altLang="el-GR" sz="4400" b="1" dirty="0">
                <a:solidFill>
                  <a:srgbClr val="9E0000"/>
                </a:solidFill>
                <a:latin typeface="+mn-lt"/>
              </a:rPr>
            </a:br>
            <a:r>
              <a:rPr lang="el-GR" altLang="el-GR" sz="4400" b="1" dirty="0">
                <a:solidFill>
                  <a:srgbClr val="9E0000"/>
                </a:solidFill>
                <a:latin typeface="+mn-lt"/>
              </a:rPr>
              <a:t>in the genomics </a:t>
            </a:r>
            <a:r>
              <a:rPr lang="el-GR" altLang="el-GR" sz="4400" b="1" dirty="0" err="1">
                <a:solidFill>
                  <a:srgbClr val="9E0000"/>
                </a:solidFill>
                <a:latin typeface="+mn-lt"/>
              </a:rPr>
              <a:t>era</a:t>
            </a:r>
            <a:r>
              <a:rPr lang="el-GR" altLang="el-GR" sz="4400" b="1" dirty="0">
                <a:solidFill>
                  <a:srgbClr val="9E0000"/>
                </a:solidFill>
                <a:latin typeface="+mn-lt"/>
              </a:rPr>
              <a:t> </a:t>
            </a:r>
            <a:br>
              <a:rPr lang="el-GR" altLang="el-GR" sz="4400" b="1" dirty="0">
                <a:solidFill>
                  <a:srgbClr val="9E0000"/>
                </a:solidFill>
                <a:latin typeface="+mn-lt"/>
              </a:rPr>
            </a:br>
            <a:endParaRPr lang="el-GR" sz="4400" b="1" dirty="0">
              <a:solidFill>
                <a:srgbClr val="9E0000"/>
              </a:solidFill>
              <a:latin typeface="+mn-lt"/>
            </a:endParaRPr>
          </a:p>
        </p:txBody>
      </p:sp>
      <p:sp>
        <p:nvSpPr>
          <p:cNvPr id="3" name="Subtitle 2"/>
          <p:cNvSpPr>
            <a:spLocks noGrp="1"/>
          </p:cNvSpPr>
          <p:nvPr>
            <p:ph type="subTitle" idx="1"/>
          </p:nvPr>
        </p:nvSpPr>
        <p:spPr>
          <a:xfrm>
            <a:off x="4855915" y="5400675"/>
            <a:ext cx="6858000" cy="720090"/>
          </a:xfrm>
        </p:spPr>
        <p:txBody>
          <a:bodyPr>
            <a:noAutofit/>
          </a:bodyPr>
          <a:lstStyle/>
          <a:p>
            <a:pPr algn="r">
              <a:tabLst>
                <a:tab pos="2894410" algn="l"/>
              </a:tabLst>
            </a:pPr>
            <a:r>
              <a:rPr lang="en-GB" sz="1600" b="1" dirty="0"/>
              <a:t>	Madesis Panagiotis</a:t>
            </a:r>
          </a:p>
          <a:p>
            <a:pPr algn="r">
              <a:tabLst>
                <a:tab pos="2894410" algn="l"/>
              </a:tabLst>
            </a:pPr>
            <a:r>
              <a:rPr lang="en-GB" sz="1600" b="1" dirty="0"/>
              <a:t>Institute of Applied Biosciences</a:t>
            </a:r>
          </a:p>
          <a:p>
            <a:pPr algn="r">
              <a:tabLst>
                <a:tab pos="2894410" algn="l"/>
              </a:tabLst>
            </a:pPr>
            <a:r>
              <a:rPr lang="en-GB" sz="1600" b="1" dirty="0"/>
              <a:t>Ass. Prof. University of Thessaly</a:t>
            </a:r>
          </a:p>
        </p:txBody>
      </p:sp>
      <p:pic>
        <p:nvPicPr>
          <p:cNvPr id="4" name="Picture 3"/>
          <p:cNvPicPr>
            <a:picLocks noChangeAspect="1"/>
          </p:cNvPicPr>
          <p:nvPr/>
        </p:nvPicPr>
        <p:blipFill>
          <a:blip r:embed="rId2"/>
          <a:stretch>
            <a:fillRect/>
          </a:stretch>
        </p:blipFill>
        <p:spPr>
          <a:xfrm>
            <a:off x="53567" y="5621694"/>
            <a:ext cx="2143125" cy="1200150"/>
          </a:xfrm>
          <a:prstGeom prst="rect">
            <a:avLst/>
          </a:prstGeom>
        </p:spPr>
      </p:pic>
      <p:pic>
        <p:nvPicPr>
          <p:cNvPr id="9218" name="Picture 2" descr="Κορινθία: Οίνος ευφραίνει… | Η ΚΑΘΗΜΕΡΙΝΗ">
            <a:extLst>
              <a:ext uri="{FF2B5EF4-FFF2-40B4-BE49-F238E27FC236}">
                <a16:creationId xmlns:a16="http://schemas.microsoft.com/office/drawing/2014/main" id="{61CCEE73-F17D-4719-8B5F-A79E2E948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698" y="3384550"/>
            <a:ext cx="5033217" cy="313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52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sz="4000" b="1" dirty="0">
                <a:solidFill>
                  <a:srgbClr val="AC0400"/>
                </a:solidFill>
                <a:latin typeface="+mn-lt"/>
              </a:rPr>
              <a:t>Genomics</a:t>
            </a:r>
            <a:endParaRPr lang="el-GR" sz="4000" b="1" dirty="0">
              <a:solidFill>
                <a:srgbClr val="AC0400"/>
              </a:solidFill>
              <a:latin typeface="+mn-lt"/>
            </a:endParaRPr>
          </a:p>
        </p:txBody>
      </p:sp>
      <p:sp>
        <p:nvSpPr>
          <p:cNvPr id="3" name="Θέση περιεχομένου 2"/>
          <p:cNvSpPr>
            <a:spLocks noGrp="1"/>
          </p:cNvSpPr>
          <p:nvPr>
            <p:ph idx="1"/>
          </p:nvPr>
        </p:nvSpPr>
        <p:spPr/>
        <p:txBody>
          <a:bodyPr/>
          <a:lstStyle/>
          <a:p>
            <a:pPr marL="0" indent="0">
              <a:buNone/>
            </a:pPr>
            <a:r>
              <a:rPr lang="en-US" dirty="0"/>
              <a:t>From Mendel to Genomics</a:t>
            </a:r>
          </a:p>
          <a:p>
            <a:pPr marL="342900" lvl="1" indent="0">
              <a:buNone/>
            </a:pPr>
            <a:endParaRPr lang="en-US" dirty="0"/>
          </a:p>
          <a:p>
            <a:endParaRPr lang="en-US" dirty="0"/>
          </a:p>
          <a:p>
            <a:endParaRPr lang="en-US" dirty="0"/>
          </a:p>
          <a:p>
            <a:endParaRPr lang="en-US" dirty="0"/>
          </a:p>
          <a:p>
            <a:endParaRPr lang="en-US" dirty="0"/>
          </a:p>
          <a:p>
            <a:endParaRPr lang="en-US" dirty="0"/>
          </a:p>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061" y="3861049"/>
            <a:ext cx="1715356" cy="171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749" y="2784413"/>
            <a:ext cx="2155124" cy="139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35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Τίτλος"/>
          <p:cNvSpPr>
            <a:spLocks noGrp="1"/>
          </p:cNvSpPr>
          <p:nvPr>
            <p:ph type="title"/>
          </p:nvPr>
        </p:nvSpPr>
        <p:spPr/>
        <p:txBody>
          <a:bodyPr>
            <a:normAutofit/>
          </a:bodyPr>
          <a:lstStyle/>
          <a:p>
            <a:r>
              <a:rPr lang="en-GB" altLang="el-GR" sz="3800" b="1" dirty="0">
                <a:solidFill>
                  <a:srgbClr val="800000"/>
                </a:solidFill>
              </a:rPr>
              <a:t>Molecular </a:t>
            </a:r>
            <a:r>
              <a:rPr lang="en-US" altLang="el-GR" sz="3800" b="1" dirty="0">
                <a:solidFill>
                  <a:srgbClr val="800000"/>
                </a:solidFill>
              </a:rPr>
              <a:t>Genetics</a:t>
            </a:r>
            <a:endParaRPr lang="en-GB" altLang="el-GR" sz="3800" b="1" dirty="0">
              <a:solidFill>
                <a:srgbClr val="800000"/>
              </a:solidFill>
            </a:endParaRPr>
          </a:p>
        </p:txBody>
      </p:sp>
      <p:pic>
        <p:nvPicPr>
          <p:cNvPr id="614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8213" y="2060575"/>
            <a:ext cx="1676400" cy="3257550"/>
          </a:xfrm>
          <a:noFill/>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2060576"/>
            <a:ext cx="5310188"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5 - TextBox"/>
          <p:cNvSpPr txBox="1">
            <a:spLocks noChangeArrowheads="1"/>
          </p:cNvSpPr>
          <p:nvPr/>
        </p:nvSpPr>
        <p:spPr bwMode="auto">
          <a:xfrm>
            <a:off x="2351089" y="1389063"/>
            <a:ext cx="6656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GB" altLang="el-GR" dirty="0"/>
              <a:t>Selection of genetic material via molecular markers use</a:t>
            </a:r>
          </a:p>
        </p:txBody>
      </p:sp>
    </p:spTree>
    <p:extLst>
      <p:ext uri="{BB962C8B-B14F-4D97-AF65-F5344CB8AC3E}">
        <p14:creationId xmlns:p14="http://schemas.microsoft.com/office/powerpoint/2010/main" val="1679520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2800" b="1" dirty="0">
                <a:solidFill>
                  <a:srgbClr val="AC0400"/>
                </a:solidFill>
                <a:latin typeface="Arial" pitchFamily="34" charset="0"/>
              </a:rPr>
              <a:t>Genomics</a:t>
            </a:r>
            <a:endParaRPr lang="el-GR" sz="2800" b="1" dirty="0">
              <a:solidFill>
                <a:srgbClr val="AC0400"/>
              </a:solidFill>
              <a:latin typeface="Arial" pitchFamily="34" charset="0"/>
            </a:endParaRPr>
          </a:p>
        </p:txBody>
      </p:sp>
      <p:sp>
        <p:nvSpPr>
          <p:cNvPr id="3" name="Θέση περιεχομένου 2"/>
          <p:cNvSpPr>
            <a:spLocks noGrp="1"/>
          </p:cNvSpPr>
          <p:nvPr>
            <p:ph idx="1"/>
          </p:nvPr>
        </p:nvSpPr>
        <p:spPr/>
        <p:txBody>
          <a:bodyPr/>
          <a:lstStyle/>
          <a:p>
            <a:pPr marL="0" indent="0">
              <a:buNone/>
            </a:pPr>
            <a:r>
              <a:rPr lang="en-US" dirty="0"/>
              <a:t>From Mendel to Genomics</a:t>
            </a:r>
          </a:p>
          <a:p>
            <a:pPr marL="457200" lvl="1" indent="0">
              <a:buNone/>
            </a:pPr>
            <a:endParaRPr lang="en-US" dirty="0"/>
          </a:p>
          <a:p>
            <a:endParaRPr lang="en-US" dirty="0"/>
          </a:p>
          <a:p>
            <a:endParaRPr lang="en-US" dirty="0"/>
          </a:p>
          <a:p>
            <a:endParaRPr lang="en-US" dirty="0"/>
          </a:p>
          <a:p>
            <a:endParaRPr lang="en-US" dirty="0"/>
          </a:p>
          <a:p>
            <a:endParaRPr lang="en-US" dirty="0"/>
          </a:p>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060" y="3001245"/>
            <a:ext cx="2287141" cy="22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1" y="2290945"/>
            <a:ext cx="2873499" cy="1853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200" y="4805719"/>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27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76400" y="375246"/>
            <a:ext cx="10515600" cy="1325563"/>
          </a:xfrm>
        </p:spPr>
        <p:txBody>
          <a:bodyPr>
            <a:normAutofit/>
          </a:bodyPr>
          <a:lstStyle/>
          <a:p>
            <a:r>
              <a:rPr lang="en-US" b="1" dirty="0">
                <a:solidFill>
                  <a:srgbClr val="AC0400"/>
                </a:solidFill>
                <a:latin typeface="Arial" pitchFamily="34" charset="0"/>
              </a:rPr>
              <a:t>Genomics </a:t>
            </a:r>
            <a:br>
              <a:rPr lang="en-US" b="1" dirty="0">
                <a:solidFill>
                  <a:srgbClr val="AC0400"/>
                </a:solidFill>
                <a:latin typeface="Arial" pitchFamily="34" charset="0"/>
              </a:rPr>
            </a:br>
            <a:r>
              <a:rPr lang="en-US" b="1" dirty="0">
                <a:solidFill>
                  <a:srgbClr val="AC0400"/>
                </a:solidFill>
                <a:latin typeface="Arial" pitchFamily="34" charset="0"/>
              </a:rPr>
              <a:t>The next Green Revolution</a:t>
            </a:r>
            <a:r>
              <a:rPr lang="en-US" dirty="0"/>
              <a:t> </a:t>
            </a:r>
            <a:r>
              <a:rPr lang="en-US" b="1" dirty="0">
                <a:solidFill>
                  <a:srgbClr val="AC0400"/>
                </a:solidFill>
                <a:latin typeface="Arial" pitchFamily="34" charset="0"/>
              </a:rPr>
              <a:t>?</a:t>
            </a:r>
            <a:endParaRPr lang="el-GR" b="1" dirty="0">
              <a:solidFill>
                <a:srgbClr val="AC0400"/>
              </a:solidFill>
              <a:latin typeface="Arial" pitchFamily="34" charset="0"/>
            </a:endParaRPr>
          </a:p>
        </p:txBody>
      </p:sp>
      <p:sp>
        <p:nvSpPr>
          <p:cNvPr id="4" name="Θέση περιεχομένου 3"/>
          <p:cNvSpPr>
            <a:spLocks noGrp="1"/>
          </p:cNvSpPr>
          <p:nvPr>
            <p:ph idx="1"/>
          </p:nvPr>
        </p:nvSpPr>
        <p:spPr>
          <a:xfrm>
            <a:off x="1703512" y="1700809"/>
            <a:ext cx="8784976" cy="5189113"/>
          </a:xfrm>
          <a:prstGeom prst="rect">
            <a:avLst/>
          </a:prstGeom>
        </p:spPr>
        <p:txBody>
          <a:bodyPr wrap="square">
            <a:spAutoFit/>
          </a:bodyPr>
          <a:lstStyle/>
          <a:p>
            <a:r>
              <a:rPr lang="en-US" sz="2400" dirty="0"/>
              <a:t>Bacteriophage fX174, was the first genome to be sequenced, a viral genome with only 5,368 base pairs (</a:t>
            </a:r>
            <a:r>
              <a:rPr lang="en-US" sz="2400" dirty="0" err="1"/>
              <a:t>bp</a:t>
            </a:r>
            <a:r>
              <a:rPr lang="en-US" sz="2400" dirty="0"/>
              <a:t>).</a:t>
            </a:r>
          </a:p>
          <a:p>
            <a:r>
              <a:rPr lang="en-US" sz="2400" dirty="0"/>
              <a:t>In 2000 the first plant genome was</a:t>
            </a:r>
          </a:p>
          <a:p>
            <a:pPr marL="0" indent="0">
              <a:buNone/>
            </a:pPr>
            <a:r>
              <a:rPr lang="en-US" sz="2400" dirty="0"/>
              <a:t>    announced Arabidopsis thaliana </a:t>
            </a:r>
          </a:p>
          <a:p>
            <a:pPr marL="355600" indent="-355600">
              <a:buNone/>
            </a:pPr>
            <a:r>
              <a:rPr lang="en-US" sz="2400" dirty="0"/>
              <a:t>    (115.4 </a:t>
            </a:r>
            <a:r>
              <a:rPr lang="en-US" sz="2400" dirty="0" err="1"/>
              <a:t>megabases</a:t>
            </a:r>
            <a:r>
              <a:rPr lang="en-US" sz="2400" dirty="0"/>
              <a:t> of the 125-megabase</a:t>
            </a:r>
          </a:p>
          <a:p>
            <a:pPr marL="355600" indent="-355600">
              <a:buNone/>
            </a:pPr>
            <a:r>
              <a:rPr lang="en-US" sz="2400" dirty="0"/>
              <a:t>     genome, </a:t>
            </a:r>
            <a:r>
              <a:rPr lang="el-GR" sz="2400" dirty="0"/>
              <a:t>25,498 </a:t>
            </a:r>
            <a:r>
              <a:rPr lang="en-US" sz="2400" dirty="0"/>
              <a:t>genes found</a:t>
            </a:r>
          </a:p>
          <a:p>
            <a:pPr marL="0" indent="0">
              <a:buNone/>
            </a:pPr>
            <a:r>
              <a:rPr lang="en-US" sz="2400" dirty="0"/>
              <a:t>                                        </a:t>
            </a:r>
          </a:p>
          <a:p>
            <a:r>
              <a:rPr lang="en-US" sz="2000" dirty="0"/>
              <a:t>                                                  </a:t>
            </a:r>
            <a:r>
              <a:rPr lang="en-US" sz="2400" dirty="0"/>
              <a:t>In 2007 the first Human genome is             			      announced 14.8 billion </a:t>
            </a:r>
            <a:r>
              <a:rPr lang="en-US" sz="2400" dirty="0" err="1"/>
              <a:t>bp</a:t>
            </a:r>
            <a:r>
              <a:rPr lang="en-US" sz="2400" dirty="0"/>
              <a:t>, </a:t>
            </a:r>
            <a:r>
              <a:rPr lang="el-GR" sz="2400" b="1" dirty="0"/>
              <a:t>26,588</a:t>
            </a:r>
            <a:r>
              <a:rPr lang="en-US" sz="2400" b="1" dirty="0"/>
              <a:t> genes</a:t>
            </a:r>
          </a:p>
          <a:p>
            <a:pPr marL="3200400" lvl="7" indent="0">
              <a:buNone/>
            </a:pPr>
            <a:endParaRPr lang="en-US" sz="2400" b="1" dirty="0"/>
          </a:p>
          <a:p>
            <a:pPr marL="3200400" lvl="7" indent="0">
              <a:buNone/>
            </a:pPr>
            <a:endParaRPr lang="en-US" sz="2400" b="1" dirty="0"/>
          </a:p>
          <a:p>
            <a:pPr marL="3200400" lvl="7" indent="0">
              <a:buNone/>
            </a:pPr>
            <a:endParaRPr lang="en-US" sz="2400" dirty="0"/>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120" y="2645442"/>
            <a:ext cx="2257028" cy="169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9330" y="4480225"/>
            <a:ext cx="2876144" cy="175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7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15244" y="94747"/>
            <a:ext cx="8229600" cy="1143000"/>
          </a:xfrm>
        </p:spPr>
        <p:txBody>
          <a:bodyPr/>
          <a:lstStyle/>
          <a:p>
            <a:r>
              <a:rPr lang="en-US" b="1" dirty="0">
                <a:solidFill>
                  <a:srgbClr val="AC0400"/>
                </a:solidFill>
                <a:latin typeface="Arial" pitchFamily="34" charset="0"/>
              </a:rPr>
              <a:t>Sequenced</a:t>
            </a:r>
            <a:r>
              <a:rPr lang="en-US" dirty="0"/>
              <a:t> </a:t>
            </a:r>
            <a:r>
              <a:rPr lang="en-US" b="1" dirty="0">
                <a:solidFill>
                  <a:srgbClr val="AC0400"/>
                </a:solidFill>
                <a:latin typeface="Arial" pitchFamily="34" charset="0"/>
              </a:rPr>
              <a:t>Genomes</a:t>
            </a:r>
            <a:endParaRPr lang="el-GR" b="1" dirty="0">
              <a:solidFill>
                <a:srgbClr val="AC0400"/>
              </a:solidFill>
              <a:latin typeface="Arial" pitchFamily="34" charset="0"/>
            </a:endParaRPr>
          </a:p>
        </p:txBody>
      </p:sp>
      <p:pic>
        <p:nvPicPr>
          <p:cNvPr id="1026" name="Picture 2" descr="http://previews.figshare.com/1090347/preview_10903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197" y="1052737"/>
            <a:ext cx="4104456" cy="2731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reviews.figshare.com/1090780/preview_10907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2452109"/>
            <a:ext cx="3888432" cy="30447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229" y="3817203"/>
            <a:ext cx="3816424" cy="277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76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782850" y="152400"/>
            <a:ext cx="9494750" cy="1143000"/>
          </a:xfrm>
        </p:spPr>
        <p:txBody>
          <a:bodyPr>
            <a:noAutofit/>
          </a:bodyPr>
          <a:lstStyle/>
          <a:p>
            <a:pPr eaLnBrk="1" hangingPunct="1"/>
            <a:r>
              <a:rPr lang="en-US" altLang="el-GR" b="1" dirty="0">
                <a:solidFill>
                  <a:srgbClr val="AC0400"/>
                </a:solidFill>
                <a:latin typeface="Arial" pitchFamily="34" charset="0"/>
              </a:rPr>
              <a:t>Sequencing of </a:t>
            </a:r>
            <a:br>
              <a:rPr lang="en-US" altLang="el-GR" b="1" dirty="0">
                <a:solidFill>
                  <a:srgbClr val="AC0400"/>
                </a:solidFill>
                <a:latin typeface="Arial" pitchFamily="34" charset="0"/>
              </a:rPr>
            </a:br>
            <a:r>
              <a:rPr lang="en-US" altLang="el-GR" b="1" dirty="0">
                <a:solidFill>
                  <a:srgbClr val="AC0400"/>
                </a:solidFill>
                <a:latin typeface="Arial" pitchFamily="34" charset="0"/>
              </a:rPr>
              <a:t>crop-plant genomes</a:t>
            </a:r>
          </a:p>
        </p:txBody>
      </p:sp>
      <p:sp>
        <p:nvSpPr>
          <p:cNvPr id="20484" name="Rectangle 3"/>
          <p:cNvSpPr>
            <a:spLocks noGrp="1" noChangeArrowheads="1"/>
          </p:cNvSpPr>
          <p:nvPr>
            <p:ph type="body" sz="half" idx="1"/>
          </p:nvPr>
        </p:nvSpPr>
        <p:spPr>
          <a:xfrm>
            <a:off x="914400" y="2104498"/>
            <a:ext cx="5080000" cy="4143902"/>
          </a:xfrm>
        </p:spPr>
        <p:txBody>
          <a:bodyPr/>
          <a:lstStyle/>
          <a:p>
            <a:pPr lvl="1" eaLnBrk="1" hangingPunct="1"/>
            <a:r>
              <a:rPr lang="en-US" altLang="el-GR" sz="2000" dirty="0"/>
              <a:t>Importance as crop</a:t>
            </a:r>
          </a:p>
          <a:p>
            <a:pPr lvl="2" eaLnBrk="1" hangingPunct="1"/>
            <a:r>
              <a:rPr lang="en-US" altLang="el-GR" dirty="0"/>
              <a:t>Largest food source for poor</a:t>
            </a:r>
          </a:p>
          <a:p>
            <a:pPr lvl="2" eaLnBrk="1" hangingPunct="1"/>
            <a:r>
              <a:rPr lang="en-US" altLang="el-GR" dirty="0"/>
              <a:t>Feeds half of world’s population (3 billion)</a:t>
            </a:r>
          </a:p>
          <a:p>
            <a:pPr lvl="1" eaLnBrk="1" hangingPunct="1"/>
            <a:r>
              <a:rPr lang="en-US" altLang="el-GR" sz="2000" dirty="0"/>
              <a:t>Demand likely to increase dramatically</a:t>
            </a:r>
          </a:p>
          <a:p>
            <a:pPr lvl="1" eaLnBrk="1" hangingPunct="1"/>
            <a:r>
              <a:rPr lang="en-US" altLang="el-GR" sz="2000" dirty="0"/>
              <a:t>80% of daily calories in Asia come from rice</a:t>
            </a:r>
          </a:p>
          <a:p>
            <a:pPr lvl="1" eaLnBrk="1" hangingPunct="1"/>
            <a:r>
              <a:rPr lang="en-US" altLang="el-GR" sz="2000" dirty="0"/>
              <a:t>In Asia alone, demand will increase by at least 35%.</a:t>
            </a:r>
          </a:p>
          <a:p>
            <a:pPr lvl="1" eaLnBrk="1" hangingPunct="1"/>
            <a:r>
              <a:rPr lang="en-US" altLang="el-GR" sz="2000" dirty="0"/>
              <a:t>1000 varieties have been sequenced</a:t>
            </a:r>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r="19302"/>
          <a:stretch>
            <a:fillRect/>
          </a:stretch>
        </p:blipFill>
        <p:spPr bwMode="auto">
          <a:xfrm>
            <a:off x="6445250" y="2352675"/>
            <a:ext cx="38227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78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normAutofit/>
          </a:bodyPr>
          <a:lstStyle/>
          <a:p>
            <a:r>
              <a:rPr lang="en-AU" altLang="el-GR" b="1" dirty="0">
                <a:solidFill>
                  <a:srgbClr val="AC0400"/>
                </a:solidFill>
                <a:latin typeface="Arial" pitchFamily="34" charset="0"/>
              </a:rPr>
              <a:t>Plant Genomes – Total Size</a:t>
            </a:r>
          </a:p>
        </p:txBody>
      </p:sp>
      <p:sp>
        <p:nvSpPr>
          <p:cNvPr id="98308" name="Oval 4"/>
          <p:cNvSpPr>
            <a:spLocks noChangeArrowheads="1"/>
          </p:cNvSpPr>
          <p:nvPr/>
        </p:nvSpPr>
        <p:spPr bwMode="auto">
          <a:xfrm>
            <a:off x="4368801" y="1695020"/>
            <a:ext cx="1607525" cy="1614405"/>
          </a:xfrm>
          <a:prstGeom prst="ellipse">
            <a:avLst/>
          </a:prstGeom>
          <a:gradFill rotWithShape="1">
            <a:gsLst>
              <a:gs pos="0">
                <a:schemeClr val="tx1">
                  <a:lumMod val="50000"/>
                  <a:lumOff val="50000"/>
                </a:schemeClr>
              </a:gs>
              <a:gs pos="100000">
                <a:srgbClr val="34444A">
                  <a:lumMod val="80000"/>
                  <a:lumOff val="20000"/>
                </a:srgbClr>
              </a:gs>
            </a:gsLst>
            <a:path path="shape">
              <a:fillToRect l="50000" t="50000" r="50000" b="50000"/>
            </a:path>
          </a:gradFill>
          <a:ln w="9525">
            <a:solidFill>
              <a:schemeClr val="tx1"/>
            </a:solidFill>
            <a:round/>
            <a:headEnd/>
            <a:tailEnd/>
          </a:ln>
          <a:effectLst/>
        </p:spPr>
        <p:txBody>
          <a:bodyPr wrap="none" anchor="ctr"/>
          <a:lstStyle/>
          <a:p>
            <a:endParaRPr lang="el-GR"/>
          </a:p>
        </p:txBody>
      </p:sp>
      <p:sp>
        <p:nvSpPr>
          <p:cNvPr id="98309" name="Oval 5"/>
          <p:cNvSpPr>
            <a:spLocks noChangeArrowheads="1"/>
          </p:cNvSpPr>
          <p:nvPr/>
        </p:nvSpPr>
        <p:spPr bwMode="auto">
          <a:xfrm>
            <a:off x="7104112" y="1179156"/>
            <a:ext cx="2411288" cy="2421607"/>
          </a:xfrm>
          <a:prstGeom prst="ellipse">
            <a:avLst/>
          </a:prstGeom>
          <a:gradFill rotWithShape="1">
            <a:gsLst>
              <a:gs pos="0">
                <a:srgbClr val="66FF33"/>
              </a:gs>
              <a:gs pos="100000">
                <a:srgbClr val="00FF00">
                  <a:gamma/>
                  <a:shade val="76078"/>
                  <a:invGamma/>
                </a:srgbClr>
              </a:gs>
            </a:gsLst>
            <a:path path="shape">
              <a:fillToRect l="50000" t="50000" r="50000" b="50000"/>
            </a:path>
          </a:gradFill>
          <a:ln w="9525">
            <a:solidFill>
              <a:schemeClr val="tx1"/>
            </a:solidFill>
            <a:round/>
            <a:headEnd/>
            <a:tailEnd/>
          </a:ln>
          <a:effectLst/>
        </p:spPr>
        <p:txBody>
          <a:bodyPr wrap="none" anchor="ctr"/>
          <a:lstStyle/>
          <a:p>
            <a:endParaRPr lang="el-GR"/>
          </a:p>
        </p:txBody>
      </p:sp>
      <p:sp>
        <p:nvSpPr>
          <p:cNvPr id="98310" name="Oval 6"/>
          <p:cNvSpPr>
            <a:spLocks noChangeArrowheads="1"/>
          </p:cNvSpPr>
          <p:nvPr/>
        </p:nvSpPr>
        <p:spPr bwMode="auto">
          <a:xfrm>
            <a:off x="1965326" y="1997722"/>
            <a:ext cx="1004703" cy="1009003"/>
          </a:xfrm>
          <a:prstGeom prst="ellipse">
            <a:avLst/>
          </a:prstGeom>
          <a:gradFill rotWithShape="1">
            <a:gsLst>
              <a:gs pos="0">
                <a:srgbClr val="FF0066"/>
              </a:gs>
              <a:gs pos="100000">
                <a:srgbClr val="FF0066">
                  <a:gamma/>
                  <a:shade val="72941"/>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8311" name="Text Box 7"/>
          <p:cNvSpPr txBox="1">
            <a:spLocks noChangeArrowheads="1"/>
          </p:cNvSpPr>
          <p:nvPr/>
        </p:nvSpPr>
        <p:spPr bwMode="auto">
          <a:xfrm>
            <a:off x="2028825" y="3511674"/>
            <a:ext cx="8661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l-GR" dirty="0"/>
              <a:t>Human		             Cotton                            	       Sugarcane</a:t>
            </a:r>
          </a:p>
          <a:p>
            <a:pPr>
              <a:spcBef>
                <a:spcPts val="600"/>
              </a:spcBef>
            </a:pPr>
            <a:r>
              <a:rPr lang="en-AU" altLang="el-GR" dirty="0"/>
              <a:t>3,300Mbp                            2,500Mbp                                                 930Mbp</a:t>
            </a:r>
          </a:p>
          <a:p>
            <a:pPr>
              <a:spcBef>
                <a:spcPts val="600"/>
              </a:spcBef>
            </a:pPr>
            <a:r>
              <a:rPr lang="en-AU" altLang="el-GR" dirty="0"/>
              <a:t> x2                                              x4                                                            x8-12</a:t>
            </a:r>
          </a:p>
        </p:txBody>
      </p:sp>
      <p:grpSp>
        <p:nvGrpSpPr>
          <p:cNvPr id="98314" name="Group 10"/>
          <p:cNvGrpSpPr>
            <a:grpSpLocks/>
          </p:cNvGrpSpPr>
          <p:nvPr/>
        </p:nvGrpSpPr>
        <p:grpSpPr bwMode="auto">
          <a:xfrm>
            <a:off x="1524000" y="4575175"/>
            <a:ext cx="16554450" cy="16554450"/>
            <a:chOff x="0" y="2882"/>
            <a:chExt cx="10428" cy="10428"/>
          </a:xfrm>
        </p:grpSpPr>
        <p:sp>
          <p:nvSpPr>
            <p:cNvPr id="98307" name="Oval 3"/>
            <p:cNvSpPr>
              <a:spLocks noChangeArrowheads="1"/>
            </p:cNvSpPr>
            <p:nvPr/>
          </p:nvSpPr>
          <p:spPr bwMode="auto">
            <a:xfrm>
              <a:off x="0" y="2882"/>
              <a:ext cx="10428" cy="10428"/>
            </a:xfrm>
            <a:prstGeom prst="ellipse">
              <a:avLst/>
            </a:prstGeom>
            <a:gradFill rotWithShape="1">
              <a:gsLst>
                <a:gs pos="0">
                  <a:srgbClr val="F8FC4A"/>
                </a:gs>
                <a:gs pos="100000">
                  <a:srgbClr val="F6F36A"/>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8312" name="Text Box 8"/>
            <p:cNvSpPr txBox="1">
              <a:spLocks noChangeArrowheads="1"/>
            </p:cNvSpPr>
            <p:nvPr/>
          </p:nvSpPr>
          <p:spPr bwMode="auto">
            <a:xfrm>
              <a:off x="1792" y="3097"/>
              <a:ext cx="904" cy="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00"/>
                </a:spcBef>
              </a:pPr>
              <a:r>
                <a:rPr lang="en-AU" altLang="el-GR" dirty="0"/>
                <a:t>Wheat</a:t>
              </a:r>
            </a:p>
            <a:p>
              <a:pPr>
                <a:spcBef>
                  <a:spcPts val="600"/>
                </a:spcBef>
              </a:pPr>
              <a:r>
                <a:rPr lang="en-AU" altLang="el-GR" dirty="0"/>
                <a:t>17,00</a:t>
              </a:r>
            </a:p>
            <a:p>
              <a:pPr>
                <a:spcBef>
                  <a:spcPts val="600"/>
                </a:spcBef>
              </a:pPr>
              <a:r>
                <a:rPr lang="en-AU" altLang="el-GR" dirty="0"/>
                <a:t>x6</a:t>
              </a:r>
            </a:p>
            <a:p>
              <a:pPr>
                <a:spcBef>
                  <a:spcPct val="50000"/>
                </a:spcBef>
              </a:pPr>
              <a:endParaRPr lang="en-AU" altLang="el-GR" dirty="0"/>
            </a:p>
          </p:txBody>
        </p:sp>
      </p:grpSp>
    </p:spTree>
    <p:extLst>
      <p:ext uri="{BB962C8B-B14F-4D97-AF65-F5344CB8AC3E}">
        <p14:creationId xmlns:p14="http://schemas.microsoft.com/office/powerpoint/2010/main" val="2254161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274638"/>
            <a:ext cx="8928992" cy="1143000"/>
          </a:xfrm>
        </p:spPr>
        <p:txBody>
          <a:bodyPr>
            <a:noAutofit/>
          </a:bodyPr>
          <a:lstStyle/>
          <a:p>
            <a:r>
              <a:rPr lang="en-US" sz="3600" b="1" dirty="0">
                <a:solidFill>
                  <a:srgbClr val="800000"/>
                </a:solidFill>
              </a:rPr>
              <a:t>Genotyping and </a:t>
            </a:r>
            <a:r>
              <a:rPr lang="en-US" sz="3600" b="1" dirty="0" err="1">
                <a:solidFill>
                  <a:srgbClr val="800000"/>
                </a:solidFill>
              </a:rPr>
              <a:t>Phenotyping</a:t>
            </a:r>
            <a:r>
              <a:rPr lang="en-US" sz="3600" b="1" dirty="0">
                <a:solidFill>
                  <a:srgbClr val="800000"/>
                </a:solidFill>
              </a:rPr>
              <a:t> of </a:t>
            </a:r>
            <a:r>
              <a:rPr lang="en-US" sz="3600" b="1" i="1" dirty="0" err="1">
                <a:solidFill>
                  <a:srgbClr val="800000"/>
                </a:solidFill>
              </a:rPr>
              <a:t>Vitis</a:t>
            </a:r>
            <a:r>
              <a:rPr lang="en-US" sz="3600" b="1" i="1" dirty="0">
                <a:solidFill>
                  <a:srgbClr val="800000"/>
                </a:solidFill>
              </a:rPr>
              <a:t> </a:t>
            </a:r>
            <a:r>
              <a:rPr lang="en-US" sz="3600" b="1" i="1" dirty="0" err="1">
                <a:solidFill>
                  <a:srgbClr val="800000"/>
                </a:solidFill>
              </a:rPr>
              <a:t>vinifera</a:t>
            </a:r>
            <a:r>
              <a:rPr lang="en-US" sz="3600" b="1" i="1" dirty="0">
                <a:solidFill>
                  <a:srgbClr val="800000"/>
                </a:solidFill>
              </a:rPr>
              <a:t> </a:t>
            </a:r>
          </a:p>
        </p:txBody>
      </p:sp>
      <p:sp>
        <p:nvSpPr>
          <p:cNvPr id="7" name="Content Placeholder 6"/>
          <p:cNvSpPr>
            <a:spLocks noGrp="1"/>
          </p:cNvSpPr>
          <p:nvPr>
            <p:ph idx="1"/>
          </p:nvPr>
        </p:nvSpPr>
        <p:spPr>
          <a:xfrm>
            <a:off x="2057400" y="1447801"/>
            <a:ext cx="8229600" cy="4525963"/>
          </a:xfrm>
        </p:spPr>
        <p:txBody>
          <a:bodyPr>
            <a:normAutofit/>
          </a:bodyPr>
          <a:lstStyle/>
          <a:p>
            <a:r>
              <a:rPr lang="el-GR" dirty="0"/>
              <a:t>450 </a:t>
            </a:r>
            <a:r>
              <a:rPr lang="en-US" dirty="0"/>
              <a:t>samples</a:t>
            </a:r>
            <a:r>
              <a:rPr lang="el-GR" dirty="0"/>
              <a:t>, ~300 </a:t>
            </a:r>
            <a:r>
              <a:rPr lang="en-US" dirty="0"/>
              <a:t>varieties</a:t>
            </a:r>
            <a:endParaRPr lang="el-GR" dirty="0"/>
          </a:p>
          <a:p>
            <a:r>
              <a:rPr lang="en-US" dirty="0"/>
              <a:t>SSR analysis, RNA-Sequencing of elite cultivars</a:t>
            </a:r>
          </a:p>
          <a:p>
            <a:r>
              <a:rPr lang="en-US" dirty="0"/>
              <a:t>Partner of the EU </a:t>
            </a:r>
            <a:r>
              <a:rPr lang="en-US" dirty="0" err="1"/>
              <a:t>Vitis</a:t>
            </a:r>
            <a:r>
              <a:rPr lang="en-US" dirty="0"/>
              <a:t> Database</a:t>
            </a:r>
          </a:p>
          <a:p>
            <a:pPr marL="0" indent="0">
              <a:buNone/>
            </a:pPr>
            <a:endParaRPr lang="en-US" dirty="0"/>
          </a:p>
        </p:txBody>
      </p:sp>
      <p:pic>
        <p:nvPicPr>
          <p:cNvPr id="1030" name="Picture 6" descr="aidan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365" y="3297836"/>
            <a:ext cx="1374211" cy="1853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2462903" y="5374243"/>
            <a:ext cx="777777" cy="369332"/>
          </a:xfrm>
          <a:prstGeom prst="rect">
            <a:avLst/>
          </a:prstGeom>
          <a:noFill/>
        </p:spPr>
        <p:txBody>
          <a:bodyPr wrap="none" rtlCol="0">
            <a:spAutoFit/>
          </a:bodyPr>
          <a:lstStyle/>
          <a:p>
            <a:r>
              <a:rPr lang="en-US" dirty="0" err="1">
                <a:solidFill>
                  <a:prstClr val="black"/>
                </a:solidFill>
                <a:latin typeface="Calibri"/>
              </a:rPr>
              <a:t>Aidani</a:t>
            </a:r>
            <a:endParaRPr lang="en-US" dirty="0">
              <a:solidFill>
                <a:prstClr val="black"/>
              </a:solidFill>
              <a:latin typeface="Calibri"/>
            </a:endParaRPr>
          </a:p>
        </p:txBody>
      </p:sp>
      <p:pic>
        <p:nvPicPr>
          <p:cNvPr id="1032" name="Picture 8" descr="agiorgiti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3297836"/>
            <a:ext cx="1428750" cy="1927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3905251" y="5334000"/>
            <a:ext cx="1188467" cy="369332"/>
          </a:xfrm>
          <a:prstGeom prst="rect">
            <a:avLst/>
          </a:prstGeom>
          <a:noFill/>
        </p:spPr>
        <p:txBody>
          <a:bodyPr wrap="none" rtlCol="0">
            <a:spAutoFit/>
          </a:bodyPr>
          <a:lstStyle/>
          <a:p>
            <a:r>
              <a:rPr lang="en-US" dirty="0" err="1">
                <a:solidFill>
                  <a:prstClr val="black"/>
                </a:solidFill>
                <a:latin typeface="Calibri"/>
              </a:rPr>
              <a:t>Agiorgitiko</a:t>
            </a:r>
            <a:endParaRPr lang="en-US" dirty="0">
              <a:solidFill>
                <a:prstClr val="black"/>
              </a:solidFill>
              <a:latin typeface="Calibri"/>
            </a:endParaRPr>
          </a:p>
        </p:txBody>
      </p:sp>
      <p:pic>
        <p:nvPicPr>
          <p:cNvPr id="1034" name="Picture 10" descr="vidi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3310328"/>
            <a:ext cx="1428750" cy="1927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5962651" y="5334000"/>
            <a:ext cx="898003" cy="369332"/>
          </a:xfrm>
          <a:prstGeom prst="rect">
            <a:avLst/>
          </a:prstGeom>
          <a:noFill/>
        </p:spPr>
        <p:txBody>
          <a:bodyPr wrap="none" rtlCol="0">
            <a:spAutoFit/>
          </a:bodyPr>
          <a:lstStyle/>
          <a:p>
            <a:r>
              <a:rPr lang="en-US" dirty="0" err="1">
                <a:solidFill>
                  <a:prstClr val="black"/>
                </a:solidFill>
                <a:latin typeface="Calibri"/>
              </a:rPr>
              <a:t>Vidiano</a:t>
            </a:r>
            <a:endParaRPr lang="en-US" dirty="0">
              <a:solidFill>
                <a:prstClr val="black"/>
              </a:solidFill>
              <a:latin typeface="Calibri"/>
            </a:endParaRPr>
          </a:p>
        </p:txBody>
      </p:sp>
      <p:pic>
        <p:nvPicPr>
          <p:cNvPr id="1036" name="Picture 12" descr="vertza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650" y="3310328"/>
            <a:ext cx="1428750" cy="1927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p:cNvSpPr txBox="1"/>
          <p:nvPr/>
        </p:nvSpPr>
        <p:spPr>
          <a:xfrm>
            <a:off x="7743785" y="5326292"/>
            <a:ext cx="1012521" cy="369332"/>
          </a:xfrm>
          <a:prstGeom prst="rect">
            <a:avLst/>
          </a:prstGeom>
          <a:noFill/>
        </p:spPr>
        <p:txBody>
          <a:bodyPr wrap="none" rtlCol="0">
            <a:spAutoFit/>
          </a:bodyPr>
          <a:lstStyle/>
          <a:p>
            <a:r>
              <a:rPr lang="en-US" dirty="0" err="1">
                <a:solidFill>
                  <a:prstClr val="black"/>
                </a:solidFill>
                <a:latin typeface="Calibri"/>
              </a:rPr>
              <a:t>Vertzami</a:t>
            </a:r>
            <a:endParaRPr lang="en-US" dirty="0">
              <a:solidFill>
                <a:prstClr val="black"/>
              </a:solidFill>
              <a:latin typeface="Calibri"/>
            </a:endParaRPr>
          </a:p>
        </p:txBody>
      </p:sp>
    </p:spTree>
    <p:extLst>
      <p:ext uri="{BB962C8B-B14F-4D97-AF65-F5344CB8AC3E}">
        <p14:creationId xmlns:p14="http://schemas.microsoft.com/office/powerpoint/2010/main" val="1027753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495600" y="454124"/>
            <a:ext cx="7056784" cy="1174676"/>
          </a:xfrm>
          <a:ln>
            <a:noFill/>
          </a:ln>
        </p:spPr>
        <p:txBody>
          <a:bodyPr>
            <a:normAutofit/>
          </a:bodyPr>
          <a:lstStyle/>
          <a:p>
            <a:r>
              <a:rPr lang="en-US" b="1" dirty="0">
                <a:solidFill>
                  <a:srgbClr val="800000"/>
                </a:solidFill>
              </a:rPr>
              <a:t>What is a DNA barcoding</a:t>
            </a:r>
          </a:p>
        </p:txBody>
      </p:sp>
      <p:sp>
        <p:nvSpPr>
          <p:cNvPr id="7171" name="Rectangle 3"/>
          <p:cNvSpPr>
            <a:spLocks noGrp="1" noChangeArrowheads="1"/>
          </p:cNvSpPr>
          <p:nvPr>
            <p:ph type="body" idx="1"/>
          </p:nvPr>
        </p:nvSpPr>
        <p:spPr>
          <a:xfrm>
            <a:off x="2063552" y="1772816"/>
            <a:ext cx="7812360" cy="2952328"/>
          </a:xfrm>
        </p:spPr>
        <p:txBody>
          <a:bodyPr>
            <a:normAutofit/>
          </a:bodyPr>
          <a:lstStyle/>
          <a:p>
            <a:r>
              <a:rPr lang="en-US" b="1" dirty="0"/>
              <a:t>DNA barcoding</a:t>
            </a:r>
            <a:r>
              <a:rPr lang="en-US" dirty="0"/>
              <a:t> is a </a:t>
            </a:r>
            <a:r>
              <a:rPr lang="en-US" dirty="0">
                <a:hlinkClick r:id="rId3" tooltip="Taxonomy (biology)"/>
              </a:rPr>
              <a:t>taxonomic</a:t>
            </a:r>
            <a:r>
              <a:rPr lang="en-US" dirty="0"/>
              <a:t> method that uses a short genetic marker in an organism's DNA to identify it as belonging to a particular </a:t>
            </a:r>
            <a:r>
              <a:rPr lang="en-US" dirty="0">
                <a:hlinkClick r:id="rId4" tooltip="Species"/>
              </a:rPr>
              <a:t>species</a:t>
            </a:r>
            <a:r>
              <a:rPr lang="en-US" dirty="0"/>
              <a:t>.</a:t>
            </a:r>
            <a:r>
              <a:rPr lang="en-US" baseline="30000" dirty="0"/>
              <a:t> </a:t>
            </a:r>
            <a:r>
              <a:rPr lang="en-US" dirty="0"/>
              <a:t>It differs from </a:t>
            </a:r>
            <a:r>
              <a:rPr lang="en-US" dirty="0">
                <a:hlinkClick r:id="rId5" tooltip="Molecular phylogeny"/>
              </a:rPr>
              <a:t>molecular phylogeny</a:t>
            </a:r>
            <a:r>
              <a:rPr lang="en-US" dirty="0"/>
              <a:t> in that the main goal is not to determine patterns of relationship but to identify an unknown sample in terms of a preexisting classification.</a:t>
            </a:r>
          </a:p>
        </p:txBody>
      </p:sp>
      <p:pic>
        <p:nvPicPr>
          <p:cNvPr id="1026" name="Picture 2"/>
          <p:cNvPicPr>
            <a:picLocks noChangeAspect="1" noChangeArrowheads="1"/>
          </p:cNvPicPr>
          <p:nvPr/>
        </p:nvPicPr>
        <p:blipFill>
          <a:blip r:embed="rId6" cstate="print"/>
          <a:srcRect/>
          <a:stretch>
            <a:fillRect/>
          </a:stretch>
        </p:blipFill>
        <p:spPr bwMode="auto">
          <a:xfrm>
            <a:off x="8688288" y="5229200"/>
            <a:ext cx="1763688" cy="1412356"/>
          </a:xfrm>
          <a:prstGeom prst="rect">
            <a:avLst/>
          </a:prstGeom>
          <a:noFill/>
          <a:ln w="9525">
            <a:noFill/>
            <a:miter lim="800000"/>
            <a:headEnd/>
            <a:tailEnd/>
          </a:ln>
        </p:spPr>
      </p:pic>
      <p:pic>
        <p:nvPicPr>
          <p:cNvPr id="5" name="Picture 2" descr="http://t0.gstatic.com/images?q=tbn:ANd9GcQypMF55-W89Jniq7PM6gRxZo0E3tksQvD4HfEMIHhrMsB6v5BviA"/>
          <p:cNvPicPr>
            <a:picLocks noChangeAspect="1" noChangeArrowheads="1"/>
          </p:cNvPicPr>
          <p:nvPr/>
        </p:nvPicPr>
        <p:blipFill>
          <a:blip r:embed="rId7" cstate="print"/>
          <a:srcRect/>
          <a:stretch>
            <a:fillRect/>
          </a:stretch>
        </p:blipFill>
        <p:spPr bwMode="auto">
          <a:xfrm>
            <a:off x="2999657" y="4437112"/>
            <a:ext cx="2594475" cy="2123704"/>
          </a:xfrm>
          <a:prstGeom prst="rect">
            <a:avLst/>
          </a:prstGeom>
          <a:noFill/>
        </p:spPr>
      </p:pic>
      <p:pic>
        <p:nvPicPr>
          <p:cNvPr id="6" name="Picture 8" descr="http://www.nature.com/news/2009/090727/images/flowerbarcode.jpg"/>
          <p:cNvPicPr>
            <a:picLocks noChangeAspect="1" noChangeArrowheads="1"/>
          </p:cNvPicPr>
          <p:nvPr/>
        </p:nvPicPr>
        <p:blipFill>
          <a:blip r:embed="rId8" cstate="print"/>
          <a:srcRect/>
          <a:stretch>
            <a:fillRect/>
          </a:stretch>
        </p:blipFill>
        <p:spPr bwMode="auto">
          <a:xfrm>
            <a:off x="6312024" y="4509120"/>
            <a:ext cx="2088232" cy="1893330"/>
          </a:xfrm>
          <a:prstGeom prst="rect">
            <a:avLst/>
          </a:prstGeom>
          <a:noFill/>
        </p:spPr>
      </p:pic>
    </p:spTree>
    <p:extLst>
      <p:ext uri="{BB962C8B-B14F-4D97-AF65-F5344CB8AC3E}">
        <p14:creationId xmlns:p14="http://schemas.microsoft.com/office/powerpoint/2010/main" val="189538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03712" y="351508"/>
            <a:ext cx="5184576" cy="989260"/>
          </a:xfrm>
          <a:ln>
            <a:noFill/>
          </a:ln>
        </p:spPr>
        <p:txBody>
          <a:bodyPr>
            <a:normAutofit/>
          </a:bodyPr>
          <a:lstStyle/>
          <a:p>
            <a:r>
              <a:rPr lang="en-US" b="1" dirty="0">
                <a:solidFill>
                  <a:srgbClr val="800000"/>
                </a:solidFill>
              </a:rPr>
              <a:t>DNA Barcoding</a:t>
            </a:r>
            <a:endParaRPr lang="en-GB" b="1" dirty="0">
              <a:solidFill>
                <a:srgbClr val="800000"/>
              </a:solidFill>
            </a:endParaRPr>
          </a:p>
        </p:txBody>
      </p:sp>
      <p:grpSp>
        <p:nvGrpSpPr>
          <p:cNvPr id="7" name="7 - Ομάδα"/>
          <p:cNvGrpSpPr/>
          <p:nvPr/>
        </p:nvGrpSpPr>
        <p:grpSpPr>
          <a:xfrm>
            <a:off x="1782701" y="2370577"/>
            <a:ext cx="8783513" cy="984944"/>
            <a:chOff x="63962" y="2680243"/>
            <a:chExt cx="8783513" cy="984944"/>
          </a:xfrm>
        </p:grpSpPr>
        <p:pic>
          <p:nvPicPr>
            <p:cNvPr id="8" name="Picture 2"/>
            <p:cNvPicPr>
              <a:picLocks noChangeAspect="1" noChangeArrowheads="1"/>
            </p:cNvPicPr>
            <p:nvPr/>
          </p:nvPicPr>
          <p:blipFill>
            <a:blip r:embed="rId2" cstate="print"/>
            <a:srcRect/>
            <a:stretch>
              <a:fillRect/>
            </a:stretch>
          </p:blipFill>
          <p:spPr bwMode="auto">
            <a:xfrm>
              <a:off x="65425" y="2680243"/>
              <a:ext cx="8782050" cy="466725"/>
            </a:xfrm>
            <a:prstGeom prst="rect">
              <a:avLst/>
            </a:prstGeom>
            <a:noFill/>
            <a:ln w="9525">
              <a:noFill/>
              <a:miter lim="800000"/>
              <a:headEnd/>
              <a:tailEnd/>
            </a:ln>
            <a:effectLst/>
          </p:spPr>
        </p:pic>
        <p:pic>
          <p:nvPicPr>
            <p:cNvPr id="9" name="Picture 4"/>
            <p:cNvPicPr>
              <a:picLocks noChangeAspect="1" noChangeArrowheads="1"/>
            </p:cNvPicPr>
            <p:nvPr/>
          </p:nvPicPr>
          <p:blipFill>
            <a:blip r:embed="rId3" cstate="print"/>
            <a:srcRect/>
            <a:stretch>
              <a:fillRect/>
            </a:stretch>
          </p:blipFill>
          <p:spPr bwMode="auto">
            <a:xfrm>
              <a:off x="63962" y="3198462"/>
              <a:ext cx="8782050" cy="466725"/>
            </a:xfrm>
            <a:prstGeom prst="rect">
              <a:avLst/>
            </a:prstGeom>
            <a:noFill/>
            <a:ln w="9525">
              <a:noFill/>
              <a:miter lim="800000"/>
              <a:headEnd/>
              <a:tailEnd/>
            </a:ln>
            <a:effectLst/>
          </p:spPr>
        </p:pic>
      </p:grpSp>
      <p:sp>
        <p:nvSpPr>
          <p:cNvPr id="4" name="TextBox 3"/>
          <p:cNvSpPr txBox="1"/>
          <p:nvPr/>
        </p:nvSpPr>
        <p:spPr>
          <a:xfrm>
            <a:off x="4151356" y="5013176"/>
            <a:ext cx="4593437" cy="646331"/>
          </a:xfrm>
          <a:prstGeom prst="rect">
            <a:avLst/>
          </a:prstGeom>
          <a:noFill/>
        </p:spPr>
        <p:txBody>
          <a:bodyPr wrap="none" rtlCol="0">
            <a:spAutoFit/>
          </a:bodyPr>
          <a:lstStyle/>
          <a:p>
            <a:pPr algn="ctr"/>
            <a:r>
              <a:rPr lang="en-US" dirty="0"/>
              <a:t>The sequence of certain chloroplast or nuclear </a:t>
            </a:r>
          </a:p>
          <a:p>
            <a:pPr algn="ctr"/>
            <a:r>
              <a:rPr lang="en-US" dirty="0"/>
              <a:t>regions is the </a:t>
            </a:r>
            <a:r>
              <a:rPr lang="en-US" u="sng" dirty="0"/>
              <a:t>molecular identity </a:t>
            </a:r>
            <a:r>
              <a:rPr lang="en-US" dirty="0"/>
              <a:t>of the species</a:t>
            </a:r>
            <a:endParaRPr lang="el-GR" dirty="0"/>
          </a:p>
        </p:txBody>
      </p:sp>
    </p:spTree>
    <p:extLst>
      <p:ext uri="{BB962C8B-B14F-4D97-AF65-F5344CB8AC3E}">
        <p14:creationId xmlns:p14="http://schemas.microsoft.com/office/powerpoint/2010/main" val="182476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800000"/>
                </a:solidFill>
              </a:rPr>
              <a:t>Biodiversity</a:t>
            </a:r>
            <a:endParaRPr lang="el-GR" b="1" dirty="0">
              <a:solidFill>
                <a:srgbClr val="800000"/>
              </a:solidFill>
            </a:endParaRPr>
          </a:p>
        </p:txBody>
      </p:sp>
      <p:sp>
        <p:nvSpPr>
          <p:cNvPr id="3" name="Content Placeholder 2"/>
          <p:cNvSpPr>
            <a:spLocks noGrp="1"/>
          </p:cNvSpPr>
          <p:nvPr>
            <p:ph idx="1"/>
          </p:nvPr>
        </p:nvSpPr>
        <p:spPr>
          <a:xfrm>
            <a:off x="2017787" y="2211760"/>
            <a:ext cx="8156427" cy="2890081"/>
          </a:xfrm>
        </p:spPr>
        <p:txBody>
          <a:bodyPr>
            <a:normAutofit/>
          </a:bodyPr>
          <a:lstStyle/>
          <a:p>
            <a:r>
              <a:rPr lang="en-US" dirty="0"/>
              <a:t>The diversity between living organisms or different species in an area </a:t>
            </a:r>
          </a:p>
          <a:p>
            <a:r>
              <a:rPr lang="en-US" dirty="0"/>
              <a:t>Bioprospecting is the process of discovery and commercialization of new products based on bio-diversity </a:t>
            </a:r>
          </a:p>
        </p:txBody>
      </p:sp>
      <p:pic>
        <p:nvPicPr>
          <p:cNvPr id="4" name="Picture 3">
            <a:extLst>
              <a:ext uri="{FF2B5EF4-FFF2-40B4-BE49-F238E27FC236}">
                <a16:creationId xmlns:a16="http://schemas.microsoft.com/office/drawing/2014/main" id="{8135CD12-8B36-49FF-A82E-5935DBD72762}"/>
              </a:ext>
            </a:extLst>
          </p:cNvPr>
          <p:cNvPicPr>
            <a:picLocks noChangeAspect="1"/>
          </p:cNvPicPr>
          <p:nvPr/>
        </p:nvPicPr>
        <p:blipFill>
          <a:blip r:embed="rId2"/>
          <a:stretch>
            <a:fillRect/>
          </a:stretch>
        </p:blipFill>
        <p:spPr>
          <a:xfrm>
            <a:off x="486813" y="4809340"/>
            <a:ext cx="1932537" cy="1906481"/>
          </a:xfrm>
          <a:prstGeom prst="rect">
            <a:avLst/>
          </a:prstGeom>
        </p:spPr>
      </p:pic>
      <p:pic>
        <p:nvPicPr>
          <p:cNvPr id="10242" name="Picture 2" descr="Περιφερειακή Ενότητα Λήμνου: Πρόγραμμα αναδιάρθρωσης και μετατροπής των  αμπελώνων περιόδου 2020- 2021 - Limnos Report - Ενημερωτικό Ψυχαγωγικό  website για την Λήμνο">
            <a:extLst>
              <a:ext uri="{FF2B5EF4-FFF2-40B4-BE49-F238E27FC236}">
                <a16:creationId xmlns:a16="http://schemas.microsoft.com/office/drawing/2014/main" id="{772DABDD-E03C-4315-A88C-D13CF78A9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9738" y="4760913"/>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7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67608" y="468140"/>
            <a:ext cx="7056784" cy="944636"/>
          </a:xfrm>
          <a:ln>
            <a:noFill/>
          </a:ln>
        </p:spPr>
        <p:txBody>
          <a:bodyPr>
            <a:normAutofit/>
          </a:bodyPr>
          <a:lstStyle/>
          <a:p>
            <a:r>
              <a:rPr lang="en-US" b="1" dirty="0">
                <a:solidFill>
                  <a:srgbClr val="800000"/>
                </a:solidFill>
              </a:rPr>
              <a:t>DNA barcoding ;</a:t>
            </a:r>
            <a:endParaRPr lang="en-GB" b="1" dirty="0">
              <a:solidFill>
                <a:srgbClr val="800000"/>
              </a:solidFill>
            </a:endParaRPr>
          </a:p>
        </p:txBody>
      </p:sp>
      <p:sp>
        <p:nvSpPr>
          <p:cNvPr id="3" name="2 - Θέση περιεχομένου"/>
          <p:cNvSpPr>
            <a:spLocks noGrp="1"/>
          </p:cNvSpPr>
          <p:nvPr>
            <p:ph idx="1"/>
          </p:nvPr>
        </p:nvSpPr>
        <p:spPr/>
        <p:txBody>
          <a:bodyPr/>
          <a:lstStyle/>
          <a:p>
            <a:endParaRPr lang="en-GB"/>
          </a:p>
        </p:txBody>
      </p:sp>
      <p:pic>
        <p:nvPicPr>
          <p:cNvPr id="7170" name="Picture 2" descr="The Barcoding Pipeline"/>
          <p:cNvPicPr>
            <a:picLocks noChangeAspect="1" noChangeArrowheads="1"/>
          </p:cNvPicPr>
          <p:nvPr/>
        </p:nvPicPr>
        <p:blipFill>
          <a:blip r:embed="rId2" cstate="print"/>
          <a:srcRect/>
          <a:stretch>
            <a:fillRect/>
          </a:stretch>
        </p:blipFill>
        <p:spPr bwMode="auto">
          <a:xfrm>
            <a:off x="2207568" y="1556792"/>
            <a:ext cx="7387580" cy="3767666"/>
          </a:xfrm>
          <a:prstGeom prst="rect">
            <a:avLst/>
          </a:prstGeom>
          <a:noFill/>
        </p:spPr>
      </p:pic>
      <p:sp>
        <p:nvSpPr>
          <p:cNvPr id="5" name="4 - TextBox"/>
          <p:cNvSpPr txBox="1"/>
          <p:nvPr/>
        </p:nvSpPr>
        <p:spPr>
          <a:xfrm>
            <a:off x="2207568" y="5468475"/>
            <a:ext cx="8003232" cy="830997"/>
          </a:xfrm>
          <a:prstGeom prst="rect">
            <a:avLst/>
          </a:prstGeom>
          <a:noFill/>
        </p:spPr>
        <p:txBody>
          <a:bodyPr wrap="square" rtlCol="0">
            <a:spAutoFit/>
          </a:bodyPr>
          <a:lstStyle/>
          <a:p>
            <a:r>
              <a:rPr lang="en-GB" sz="1200" dirty="0"/>
              <a:t>In 2003, Paul Hebert, researcher at the University of Guelph in Ontario, Canada, proposed “DNA barcoding” as a way to identify species. Barcoding uses a very short genetic sequence from a standard part  of the genome the way a supermarket scanner distinguishes products using the black stripes of the  Universal Product Code (UPC). Two items may look very similar to the untrained eye, but in both cases the barcodes are distinct.</a:t>
            </a:r>
          </a:p>
        </p:txBody>
      </p:sp>
      <p:sp>
        <p:nvSpPr>
          <p:cNvPr id="6" name="5 - TextBox"/>
          <p:cNvSpPr txBox="1"/>
          <p:nvPr/>
        </p:nvSpPr>
        <p:spPr>
          <a:xfrm>
            <a:off x="3002569" y="6317997"/>
            <a:ext cx="6413231" cy="369332"/>
          </a:xfrm>
          <a:prstGeom prst="rect">
            <a:avLst/>
          </a:prstGeom>
          <a:noFill/>
        </p:spPr>
        <p:txBody>
          <a:bodyPr wrap="none" rtlCol="0">
            <a:spAutoFit/>
          </a:bodyPr>
          <a:lstStyle/>
          <a:p>
            <a:r>
              <a:rPr lang="en-GB" dirty="0"/>
              <a:t>http://www.barcodeoflife.org/content/about/what-dna-barcoding</a:t>
            </a:r>
          </a:p>
        </p:txBody>
      </p:sp>
    </p:spTree>
    <p:extLst>
      <p:ext uri="{BB962C8B-B14F-4D97-AF65-F5344CB8AC3E}">
        <p14:creationId xmlns:p14="http://schemas.microsoft.com/office/powerpoint/2010/main" val="4157249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6" name="Rectangle 4"/>
          <p:cNvSpPr>
            <a:spLocks noGrp="1" noChangeArrowheads="1"/>
          </p:cNvSpPr>
          <p:nvPr>
            <p:ph type="title"/>
          </p:nvPr>
        </p:nvSpPr>
        <p:spPr>
          <a:xfrm>
            <a:off x="2711624" y="116632"/>
            <a:ext cx="6604000" cy="1143000"/>
          </a:xfrm>
          <a:ln>
            <a:noFill/>
          </a:ln>
        </p:spPr>
        <p:txBody>
          <a:bodyPr>
            <a:normAutofit/>
          </a:bodyPr>
          <a:lstStyle/>
          <a:p>
            <a:r>
              <a:rPr lang="en-US" b="1" dirty="0">
                <a:solidFill>
                  <a:srgbClr val="800000"/>
                </a:solidFill>
              </a:rPr>
              <a:t>Chloroplast genome</a:t>
            </a:r>
            <a:endParaRPr lang="en-GB" b="1" dirty="0">
              <a:solidFill>
                <a:srgbClr val="800000"/>
              </a:solidFill>
            </a:endParaRPr>
          </a:p>
        </p:txBody>
      </p:sp>
      <p:sp>
        <p:nvSpPr>
          <p:cNvPr id="433246" name="Text Box 94"/>
          <p:cNvSpPr txBox="1">
            <a:spLocks noChangeArrowheads="1"/>
          </p:cNvSpPr>
          <p:nvPr/>
        </p:nvSpPr>
        <p:spPr bwMode="auto">
          <a:xfrm>
            <a:off x="2266872" y="5573019"/>
            <a:ext cx="7776864" cy="1015663"/>
          </a:xfrm>
          <a:prstGeom prst="rect">
            <a:avLst/>
          </a:prstGeom>
          <a:noFill/>
          <a:ln w="9525">
            <a:noFill/>
            <a:miter lim="800000"/>
            <a:headEnd/>
            <a:tailEnd/>
          </a:ln>
          <a:effectLst/>
        </p:spPr>
        <p:txBody>
          <a:bodyPr wrap="square">
            <a:spAutoFit/>
          </a:bodyPr>
          <a:lstStyle/>
          <a:p>
            <a:pPr>
              <a:buFontTx/>
              <a:buChar char="•"/>
            </a:pPr>
            <a:r>
              <a:rPr lang="en-US" sz="2000" dirty="0"/>
              <a:t>Substitution rate is </a:t>
            </a:r>
            <a:r>
              <a:rPr lang="el-GR" sz="2000" dirty="0"/>
              <a:t> 0.2-1 </a:t>
            </a:r>
            <a:r>
              <a:rPr lang="en-US" sz="2000" dirty="0"/>
              <a:t>x</a:t>
            </a:r>
            <a:r>
              <a:rPr lang="el-GR" sz="2000" dirty="0"/>
              <a:t> 10</a:t>
            </a:r>
            <a:r>
              <a:rPr lang="el-GR" sz="2000" baseline="30000" dirty="0"/>
              <a:t>-9</a:t>
            </a:r>
          </a:p>
          <a:p>
            <a:pPr marL="0" lvl="3">
              <a:buFontTx/>
              <a:buChar char="•"/>
            </a:pPr>
            <a:r>
              <a:rPr lang="en-US" sz="2000" dirty="0"/>
              <a:t>Nucleus</a:t>
            </a:r>
            <a:r>
              <a:rPr lang="el-GR" sz="2000" dirty="0"/>
              <a:t> 5-30 </a:t>
            </a:r>
            <a:r>
              <a:rPr lang="en-US" sz="2000" dirty="0"/>
              <a:t>x</a:t>
            </a:r>
            <a:r>
              <a:rPr lang="el-GR" sz="2000" dirty="0"/>
              <a:t> 10</a:t>
            </a:r>
            <a:r>
              <a:rPr lang="el-GR" sz="2000" baseline="30000" dirty="0"/>
              <a:t>-9</a:t>
            </a:r>
          </a:p>
          <a:p>
            <a:pPr marL="0" lvl="3">
              <a:buFontTx/>
              <a:buChar char="•"/>
            </a:pPr>
            <a:r>
              <a:rPr lang="el-GR" sz="2000" dirty="0"/>
              <a:t>1:3:12  </a:t>
            </a:r>
            <a:r>
              <a:rPr lang="en-US" sz="2000" dirty="0"/>
              <a:t>mitochondrion </a:t>
            </a:r>
            <a:r>
              <a:rPr lang="el-GR" sz="2000" dirty="0"/>
              <a:t>: </a:t>
            </a:r>
            <a:r>
              <a:rPr lang="en-US" sz="2000" dirty="0"/>
              <a:t>chloroplast</a:t>
            </a:r>
            <a:r>
              <a:rPr lang="el-GR" sz="2000" dirty="0"/>
              <a:t>: </a:t>
            </a:r>
            <a:r>
              <a:rPr lang="en-US" sz="2000" dirty="0"/>
              <a:t>nucleus</a:t>
            </a:r>
            <a:endParaRPr lang="en-GB" sz="2000" dirty="0"/>
          </a:p>
        </p:txBody>
      </p:sp>
      <p:grpSp>
        <p:nvGrpSpPr>
          <p:cNvPr id="2" name="Group 97"/>
          <p:cNvGrpSpPr>
            <a:grpSpLocks/>
          </p:cNvGrpSpPr>
          <p:nvPr/>
        </p:nvGrpSpPr>
        <p:grpSpPr bwMode="auto">
          <a:xfrm>
            <a:off x="3575720" y="1352724"/>
            <a:ext cx="4259544" cy="4220294"/>
            <a:chOff x="2332" y="770"/>
            <a:chExt cx="3428" cy="3340"/>
          </a:xfrm>
        </p:grpSpPr>
        <p:pic>
          <p:nvPicPr>
            <p:cNvPr id="433207" name="Picture 55"/>
            <p:cNvPicPr>
              <a:picLocks noChangeAspect="1" noChangeArrowheads="1"/>
            </p:cNvPicPr>
            <p:nvPr/>
          </p:nvPicPr>
          <p:blipFill>
            <a:blip r:embed="rId3" cstate="print"/>
            <a:srcRect/>
            <a:stretch>
              <a:fillRect/>
            </a:stretch>
          </p:blipFill>
          <p:spPr bwMode="auto">
            <a:xfrm>
              <a:off x="2332" y="770"/>
              <a:ext cx="3428" cy="3340"/>
            </a:xfrm>
            <a:prstGeom prst="rect">
              <a:avLst/>
            </a:prstGeom>
            <a:noFill/>
          </p:spPr>
        </p:pic>
        <p:sp>
          <p:nvSpPr>
            <p:cNvPr id="433248" name="Text Box 96"/>
            <p:cNvSpPr txBox="1">
              <a:spLocks noChangeArrowheads="1"/>
            </p:cNvSpPr>
            <p:nvPr/>
          </p:nvSpPr>
          <p:spPr bwMode="auto">
            <a:xfrm>
              <a:off x="3638" y="2462"/>
              <a:ext cx="911" cy="268"/>
            </a:xfrm>
            <a:prstGeom prst="rect">
              <a:avLst/>
            </a:prstGeom>
            <a:solidFill>
              <a:srgbClr val="F1F1F1"/>
            </a:solidFill>
            <a:ln w="9525">
              <a:noFill/>
              <a:miter lim="800000"/>
              <a:headEnd/>
              <a:tailEnd/>
            </a:ln>
            <a:effectLst/>
          </p:spPr>
          <p:txBody>
            <a:bodyPr wrap="none">
              <a:spAutoFit/>
            </a:bodyPr>
            <a:lstStyle/>
            <a:p>
              <a:r>
                <a:rPr lang="en-GB" sz="1600" b="1"/>
                <a:t>155.943 bp</a:t>
              </a:r>
            </a:p>
          </p:txBody>
        </p:sp>
      </p:grpSp>
      <p:sp>
        <p:nvSpPr>
          <p:cNvPr id="433250" name="Text Box 98"/>
          <p:cNvSpPr txBox="1">
            <a:spLocks noChangeArrowheads="1"/>
          </p:cNvSpPr>
          <p:nvPr/>
        </p:nvSpPr>
        <p:spPr bwMode="auto">
          <a:xfrm>
            <a:off x="7835265" y="6237312"/>
            <a:ext cx="2612059" cy="338554"/>
          </a:xfrm>
          <a:prstGeom prst="rect">
            <a:avLst/>
          </a:prstGeom>
          <a:noFill/>
          <a:ln w="9525">
            <a:noFill/>
            <a:miter lim="800000"/>
            <a:headEnd/>
            <a:tailEnd/>
          </a:ln>
          <a:effectLst/>
        </p:spPr>
        <p:txBody>
          <a:bodyPr wrap="square">
            <a:spAutoFit/>
          </a:bodyPr>
          <a:lstStyle/>
          <a:p>
            <a:r>
              <a:rPr lang="en-GB" sz="1600" dirty="0" err="1"/>
              <a:t>Sugiura</a:t>
            </a:r>
            <a:r>
              <a:rPr lang="en-GB" sz="1600" dirty="0"/>
              <a:t> et. al. 1986, 2005</a:t>
            </a:r>
          </a:p>
        </p:txBody>
      </p:sp>
    </p:spTree>
    <p:extLst>
      <p:ext uri="{BB962C8B-B14F-4D97-AF65-F5344CB8AC3E}">
        <p14:creationId xmlns:p14="http://schemas.microsoft.com/office/powerpoint/2010/main" val="4984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32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32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32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solidFill>
                  <a:srgbClr val="800000"/>
                </a:solidFill>
              </a:rPr>
              <a:t>Fava </a:t>
            </a:r>
            <a:r>
              <a:rPr lang="en-US" b="1" dirty="0" err="1">
                <a:solidFill>
                  <a:srgbClr val="800000"/>
                </a:solidFill>
              </a:rPr>
              <a:t>Santorinis</a:t>
            </a:r>
            <a:r>
              <a:rPr lang="en-US" b="1" dirty="0">
                <a:solidFill>
                  <a:srgbClr val="800000"/>
                </a:solidFill>
              </a:rPr>
              <a:t> </a:t>
            </a:r>
            <a:endParaRPr lang="el-GR" b="1" dirty="0">
              <a:solidFill>
                <a:srgbClr val="800000"/>
              </a:solidFill>
            </a:endParaRPr>
          </a:p>
        </p:txBody>
      </p:sp>
      <p:sp>
        <p:nvSpPr>
          <p:cNvPr id="3" name="Θέση περιεχομένου 2"/>
          <p:cNvSpPr>
            <a:spLocks noGrp="1"/>
          </p:cNvSpPr>
          <p:nvPr>
            <p:ph idx="1"/>
          </p:nvPr>
        </p:nvSpPr>
        <p:spPr/>
        <p:txBody>
          <a:bodyPr/>
          <a:lstStyle/>
          <a:p>
            <a:endParaRPr lang="el-G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382" y="431664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356" y="3334407"/>
            <a:ext cx="3888432" cy="143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176" y="1412776"/>
            <a:ext cx="2463628" cy="1921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512" y="1412777"/>
            <a:ext cx="3141602" cy="195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160" y="4602730"/>
            <a:ext cx="2518142" cy="17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844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NA EKETA\barcoding in cluster project\paper\food chemistry paper Fava\Food chemistry fava manuscript\Figure1.tif"/>
          <p:cNvPicPr>
            <a:picLocks noChangeAspect="1" noChangeArrowheads="1"/>
          </p:cNvPicPr>
          <p:nvPr/>
        </p:nvPicPr>
        <p:blipFill>
          <a:blip r:embed="rId3" cstate="print"/>
          <a:srcRect r="1915" b="65249"/>
          <a:stretch>
            <a:fillRect/>
          </a:stretch>
        </p:blipFill>
        <p:spPr bwMode="auto">
          <a:xfrm>
            <a:off x="1876852" y="908720"/>
            <a:ext cx="8611637" cy="5875799"/>
          </a:xfrm>
          <a:prstGeom prst="rect">
            <a:avLst/>
          </a:prstGeom>
          <a:noFill/>
        </p:spPr>
      </p:pic>
      <p:cxnSp>
        <p:nvCxnSpPr>
          <p:cNvPr id="9" name="8 - Ευθύγραμμο βέλος σύνδεσης"/>
          <p:cNvCxnSpPr/>
          <p:nvPr/>
        </p:nvCxnSpPr>
        <p:spPr>
          <a:xfrm flipH="1">
            <a:off x="6672064" y="2852936"/>
            <a:ext cx="504056" cy="3600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10 - TextBox"/>
          <p:cNvSpPr txBox="1"/>
          <p:nvPr/>
        </p:nvSpPr>
        <p:spPr>
          <a:xfrm>
            <a:off x="6240016" y="2329716"/>
            <a:ext cx="2391350" cy="523220"/>
          </a:xfrm>
          <a:prstGeom prst="rect">
            <a:avLst/>
          </a:prstGeom>
          <a:noFill/>
        </p:spPr>
        <p:txBody>
          <a:bodyPr wrap="none" rtlCol="0">
            <a:spAutoFit/>
          </a:bodyPr>
          <a:lstStyle/>
          <a:p>
            <a:r>
              <a:rPr lang="en-US" sz="2800" dirty="0">
                <a:solidFill>
                  <a:srgbClr val="800000"/>
                </a:solidFill>
              </a:rPr>
              <a:t>Fava </a:t>
            </a:r>
            <a:r>
              <a:rPr lang="en-US" sz="2800" dirty="0" err="1">
                <a:solidFill>
                  <a:srgbClr val="800000"/>
                </a:solidFill>
              </a:rPr>
              <a:t>Santorinis</a:t>
            </a:r>
            <a:endParaRPr lang="el-GR" sz="2800" dirty="0">
              <a:solidFill>
                <a:srgbClr val="800000"/>
              </a:solidFill>
            </a:endParaRPr>
          </a:p>
        </p:txBody>
      </p:sp>
      <p:sp>
        <p:nvSpPr>
          <p:cNvPr id="2" name="Rectangle 1"/>
          <p:cNvSpPr/>
          <p:nvPr/>
        </p:nvSpPr>
        <p:spPr>
          <a:xfrm>
            <a:off x="1775520" y="908720"/>
            <a:ext cx="576064" cy="64807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655840" y="4077072"/>
            <a:ext cx="2376264" cy="369332"/>
          </a:xfrm>
          <a:prstGeom prst="rect">
            <a:avLst/>
          </a:prstGeom>
          <a:solidFill>
            <a:schemeClr val="tx2">
              <a:lumMod val="40000"/>
              <a:lumOff val="60000"/>
            </a:schemeClr>
          </a:solidFill>
        </p:spPr>
        <p:txBody>
          <a:bodyPr wrap="square" rtlCol="0">
            <a:spAutoFit/>
          </a:bodyPr>
          <a:lstStyle/>
          <a:p>
            <a:pPr algn="r"/>
            <a:r>
              <a:rPr lang="en-US" dirty="0"/>
              <a:t>Other “Fava” species</a:t>
            </a:r>
          </a:p>
        </p:txBody>
      </p:sp>
    </p:spTree>
    <p:extLst>
      <p:ext uri="{BB962C8B-B14F-4D97-AF65-F5344CB8AC3E}">
        <p14:creationId xmlns:p14="http://schemas.microsoft.com/office/powerpoint/2010/main" val="27921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1493292" y="14289"/>
            <a:ext cx="9144000" cy="714375"/>
          </a:xfrm>
          <a:prstGeom prst="rect">
            <a:avLst/>
          </a:prstGeom>
          <a:noFill/>
          <a:ln w="9525">
            <a:noFill/>
            <a:miter lim="800000"/>
            <a:headEnd/>
            <a:tailEnd/>
          </a:ln>
        </p:spPr>
        <p:txBody>
          <a:bodyPr anchor="ctr"/>
          <a:lstStyle/>
          <a:p>
            <a:pPr algn="ctr">
              <a:defRPr/>
            </a:pPr>
            <a:r>
              <a:rPr lang="en-US" sz="4400" b="1" dirty="0">
                <a:latin typeface="Book Antiqua" pitchFamily="18" charset="0"/>
                <a:ea typeface="+mj-ea"/>
                <a:cs typeface="+mj-cs"/>
              </a:rPr>
              <a:t>               </a:t>
            </a:r>
            <a:r>
              <a:rPr lang="en-US" sz="4400" b="1" dirty="0">
                <a:solidFill>
                  <a:srgbClr val="800000"/>
                </a:solidFill>
              </a:rPr>
              <a:t>Fava </a:t>
            </a:r>
            <a:r>
              <a:rPr lang="en-US" sz="4400" b="1" dirty="0" err="1">
                <a:solidFill>
                  <a:srgbClr val="800000"/>
                </a:solidFill>
              </a:rPr>
              <a:t>Santorinis</a:t>
            </a:r>
            <a:r>
              <a:rPr lang="en-US" sz="4400" b="1" dirty="0">
                <a:solidFill>
                  <a:srgbClr val="800000"/>
                </a:solidFill>
              </a:rPr>
              <a:t> </a:t>
            </a:r>
            <a:endParaRPr lang="el-GR" sz="4400" b="1" dirty="0">
              <a:latin typeface="Book Antiqua" pitchFamily="18" charset="0"/>
              <a:ea typeface="+mj-ea"/>
              <a:cs typeface="+mj-cs"/>
            </a:endParaRPr>
          </a:p>
        </p:txBody>
      </p:sp>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1482" y="1941456"/>
            <a:ext cx="1353496" cy="100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9693" y="1008207"/>
            <a:ext cx="1355032" cy="9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4456" y="-7809"/>
            <a:ext cx="1353496" cy="103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14 - Ευθεία γραμμή σύνδεσης"/>
          <p:cNvCxnSpPr/>
          <p:nvPr/>
        </p:nvCxnSpPr>
        <p:spPr>
          <a:xfrm>
            <a:off x="8023816" y="3188376"/>
            <a:ext cx="216024" cy="0"/>
          </a:xfrm>
          <a:prstGeom prst="line">
            <a:avLst/>
          </a:prstGeom>
          <a:ln w="190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18" name="17 - Ευθεία γραμμή σύνδεσης"/>
          <p:cNvCxnSpPr/>
          <p:nvPr/>
        </p:nvCxnSpPr>
        <p:spPr>
          <a:xfrm>
            <a:off x="7748084" y="4928868"/>
            <a:ext cx="252000" cy="0"/>
          </a:xfrm>
          <a:prstGeom prst="line">
            <a:avLst/>
          </a:prstGeom>
          <a:ln w="19050">
            <a:solidFill>
              <a:srgbClr val="CCCC00"/>
            </a:solidFill>
          </a:ln>
        </p:spPr>
        <p:style>
          <a:lnRef idx="1">
            <a:schemeClr val="accent1"/>
          </a:lnRef>
          <a:fillRef idx="0">
            <a:schemeClr val="accent1"/>
          </a:fillRef>
          <a:effectRef idx="0">
            <a:schemeClr val="accent1"/>
          </a:effectRef>
          <a:fontRef idx="minor">
            <a:schemeClr val="tx1"/>
          </a:fontRef>
        </p:style>
      </p:cxnSp>
      <p:pic>
        <p:nvPicPr>
          <p:cNvPr id="1026" name="Picture 2" descr="D:\INA EKETA\barcoding in cluster project\paper\food chemistry paper Fava\Food chemistry fava manuscript\fig3.tif"/>
          <p:cNvPicPr>
            <a:picLocks noChangeAspect="1" noChangeArrowheads="1"/>
          </p:cNvPicPr>
          <p:nvPr/>
        </p:nvPicPr>
        <p:blipFill rotWithShape="1">
          <a:blip r:embed="rId6" cstate="print"/>
          <a:srcRect l="5444" t="47025" r="1178" b="6537"/>
          <a:stretch/>
        </p:blipFill>
        <p:spPr bwMode="auto">
          <a:xfrm>
            <a:off x="3359696" y="1008207"/>
            <a:ext cx="6393190" cy="4581033"/>
          </a:xfrm>
          <a:prstGeom prst="rect">
            <a:avLst/>
          </a:prstGeom>
          <a:noFill/>
        </p:spPr>
      </p:pic>
      <p:pic>
        <p:nvPicPr>
          <p:cNvPr id="9" name="Picture 3"/>
          <p:cNvPicPr>
            <a:picLocks noChangeAspect="1" noChangeArrowheads="1"/>
          </p:cNvPicPr>
          <p:nvPr/>
        </p:nvPicPr>
        <p:blipFill>
          <a:blip r:embed="rId7" cstate="print"/>
          <a:srcRect/>
          <a:stretch>
            <a:fillRect/>
          </a:stretch>
        </p:blipFill>
        <p:spPr bwMode="auto">
          <a:xfrm>
            <a:off x="1648575" y="5301209"/>
            <a:ext cx="3003697" cy="1330423"/>
          </a:xfrm>
          <a:prstGeom prst="rect">
            <a:avLst/>
          </a:prstGeom>
          <a:noFill/>
          <a:ln w="9525">
            <a:noFill/>
            <a:miter lim="800000"/>
            <a:headEnd/>
            <a:tailEnd/>
          </a:ln>
        </p:spPr>
      </p:pic>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81808" r="2698" b="90373"/>
          <a:stretch/>
        </p:blipFill>
        <p:spPr bwMode="auto">
          <a:xfrm>
            <a:off x="8616281" y="1189033"/>
            <a:ext cx="907441" cy="76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152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solidFill>
                  <a:srgbClr val="800000"/>
                </a:solidFill>
              </a:rPr>
              <a:t>Olive varieties</a:t>
            </a:r>
            <a:endParaRPr lang="el-GR" b="1" dirty="0">
              <a:solidFill>
                <a:srgbClr val="800000"/>
              </a:solidFill>
            </a:endParaRPr>
          </a:p>
        </p:txBody>
      </p:sp>
      <p:sp>
        <p:nvSpPr>
          <p:cNvPr id="3" name="Θέση περιεχομένου 2"/>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834" y="1916833"/>
            <a:ext cx="173196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9" y="2075879"/>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9" y="4221088"/>
            <a:ext cx="2505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6718" y="2075880"/>
            <a:ext cx="28479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3952" y="4797152"/>
            <a:ext cx="10287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7609" y="4544691"/>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906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25644" y="-178715"/>
            <a:ext cx="8229600" cy="1143000"/>
          </a:xfrm>
        </p:spPr>
        <p:txBody>
          <a:bodyPr>
            <a:normAutofit/>
          </a:bodyPr>
          <a:lstStyle/>
          <a:p>
            <a:r>
              <a:rPr lang="en-US" sz="3400" b="1" dirty="0">
                <a:solidFill>
                  <a:srgbClr val="800000"/>
                </a:solidFill>
              </a:rPr>
              <a:t>Olive varieties </a:t>
            </a:r>
            <a:endParaRPr lang="el-GR" sz="3400" b="1" dirty="0">
              <a:solidFill>
                <a:srgbClr val="800000"/>
              </a:solidFill>
            </a:endParaRPr>
          </a:p>
        </p:txBody>
      </p:sp>
      <p:sp>
        <p:nvSpPr>
          <p:cNvPr id="3" name="Θέση περιεχομένου 2"/>
          <p:cNvSpPr>
            <a:spLocks noGrp="1"/>
          </p:cNvSpPr>
          <p:nvPr>
            <p:ph idx="1"/>
          </p:nvPr>
        </p:nvSpPr>
        <p:spPr/>
        <p:txBody>
          <a:bodyPr/>
          <a:lstStyle/>
          <a:p>
            <a:endParaRPr lang="el-GR" dirty="0"/>
          </a:p>
        </p:txBody>
      </p:sp>
      <p:pic>
        <p:nvPicPr>
          <p:cNvPr id="11266" name="Εικόνα 1"/>
          <p:cNvPicPr>
            <a:picLocks noChangeAspect="1" noChangeArrowheads="1"/>
          </p:cNvPicPr>
          <p:nvPr/>
        </p:nvPicPr>
        <p:blipFill rotWithShape="1">
          <a:blip r:embed="rId2">
            <a:extLst>
              <a:ext uri="{28A0092B-C50C-407E-A947-70E740481C1C}">
                <a14:useLocalDpi xmlns:a14="http://schemas.microsoft.com/office/drawing/2010/main" val="0"/>
              </a:ext>
            </a:extLst>
          </a:blip>
          <a:srcRect l="862" t="3826" r="34760" b="44037"/>
          <a:stretch/>
        </p:blipFill>
        <p:spPr bwMode="auto">
          <a:xfrm>
            <a:off x="2196277" y="764704"/>
            <a:ext cx="7688335"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445225"/>
            <a:ext cx="3737812" cy="142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289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solidFill>
                  <a:srgbClr val="800000"/>
                </a:solidFill>
              </a:rPr>
              <a:t>Olive oil</a:t>
            </a:r>
            <a:endParaRPr lang="el-GR" b="1" dirty="0">
              <a:solidFill>
                <a:srgbClr val="800000"/>
              </a:solidFill>
            </a:endParaRPr>
          </a:p>
        </p:txBody>
      </p:sp>
      <p:sp>
        <p:nvSpPr>
          <p:cNvPr id="3" name="Θέση περιεχομένου 2"/>
          <p:cNvSpPr>
            <a:spLocks noGrp="1"/>
          </p:cNvSpPr>
          <p:nvPr>
            <p:ph idx="1"/>
          </p:nvPr>
        </p:nvSpPr>
        <p:spPr/>
        <p:txBody>
          <a:bodyPr/>
          <a:lstStyle/>
          <a:p>
            <a:endParaRPr lang="el-G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750" y="1853680"/>
            <a:ext cx="195262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01" y="3857129"/>
            <a:ext cx="17430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775" y="418730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1815" y="4204692"/>
            <a:ext cx="17145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560" y="1988469"/>
            <a:ext cx="167640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4152" y="1628801"/>
            <a:ext cx="28575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923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143672" y="330104"/>
            <a:ext cx="5904656" cy="1032068"/>
          </a:xfrm>
          <a:ln>
            <a:noFill/>
          </a:ln>
        </p:spPr>
        <p:txBody>
          <a:bodyPr/>
          <a:lstStyle/>
          <a:p>
            <a:r>
              <a:rPr lang="en-US" b="1" dirty="0">
                <a:solidFill>
                  <a:srgbClr val="800000"/>
                </a:solidFill>
              </a:rPr>
              <a:t>Oil authentication</a:t>
            </a:r>
            <a:endParaRPr lang="el-GR" b="1" dirty="0">
              <a:solidFill>
                <a:srgbClr val="8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1" y="1281959"/>
            <a:ext cx="7206511" cy="399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Ευθύγραμμο βέλος σύνδεσης 4"/>
          <p:cNvCxnSpPr/>
          <p:nvPr/>
        </p:nvCxnSpPr>
        <p:spPr>
          <a:xfrm flipH="1" flipV="1">
            <a:off x="6302761" y="1541347"/>
            <a:ext cx="144016"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5951984" y="2333435"/>
            <a:ext cx="1728192" cy="523220"/>
          </a:xfrm>
          <a:prstGeom prst="rect">
            <a:avLst/>
          </a:prstGeom>
          <a:noFill/>
        </p:spPr>
        <p:txBody>
          <a:bodyPr wrap="square" rtlCol="0">
            <a:spAutoFit/>
          </a:bodyPr>
          <a:lstStyle/>
          <a:p>
            <a:r>
              <a:rPr lang="en-US" sz="2800" dirty="0"/>
              <a:t>Olive oil</a:t>
            </a:r>
            <a:endParaRPr lang="el-GR" sz="28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2000" y="5514126"/>
            <a:ext cx="3279864" cy="1343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039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a:solidFill>
                  <a:srgbClr val="800000"/>
                </a:solidFill>
              </a:rPr>
              <a:t>Medicinal Plants </a:t>
            </a:r>
            <a:r>
              <a:rPr lang="en-US" sz="3400" b="1" dirty="0" err="1">
                <a:solidFill>
                  <a:srgbClr val="800000"/>
                </a:solidFill>
              </a:rPr>
              <a:t>Sideritis</a:t>
            </a:r>
            <a:r>
              <a:rPr lang="en-US" sz="3400" b="1" dirty="0">
                <a:solidFill>
                  <a:srgbClr val="800000"/>
                </a:solidFill>
              </a:rPr>
              <a:t> species </a:t>
            </a:r>
            <a:br>
              <a:rPr lang="en-US" sz="3400" b="1" dirty="0">
                <a:solidFill>
                  <a:srgbClr val="800000"/>
                </a:solidFill>
              </a:rPr>
            </a:br>
            <a:r>
              <a:rPr lang="en-US" sz="3400" b="1" dirty="0">
                <a:solidFill>
                  <a:srgbClr val="800000"/>
                </a:solidFill>
              </a:rPr>
              <a:t>“</a:t>
            </a:r>
            <a:r>
              <a:rPr lang="en-US" sz="3400" b="1" dirty="0" err="1">
                <a:solidFill>
                  <a:srgbClr val="800000"/>
                </a:solidFill>
              </a:rPr>
              <a:t>tsai</a:t>
            </a:r>
            <a:r>
              <a:rPr lang="en-US" sz="3400" b="1" dirty="0">
                <a:solidFill>
                  <a:srgbClr val="800000"/>
                </a:solidFill>
              </a:rPr>
              <a:t> </a:t>
            </a:r>
            <a:r>
              <a:rPr lang="en-US" sz="3400" b="1" dirty="0" err="1">
                <a:solidFill>
                  <a:srgbClr val="800000"/>
                </a:solidFill>
              </a:rPr>
              <a:t>tou</a:t>
            </a:r>
            <a:r>
              <a:rPr lang="en-US" sz="3400" b="1" dirty="0">
                <a:solidFill>
                  <a:srgbClr val="800000"/>
                </a:solidFill>
              </a:rPr>
              <a:t> </a:t>
            </a:r>
            <a:r>
              <a:rPr lang="en-US" sz="3400" b="1" dirty="0" err="1">
                <a:solidFill>
                  <a:srgbClr val="800000"/>
                </a:solidFill>
              </a:rPr>
              <a:t>vounou</a:t>
            </a:r>
            <a:r>
              <a:rPr lang="en-US" sz="3400" b="1" dirty="0">
                <a:solidFill>
                  <a:srgbClr val="800000"/>
                </a:solidFill>
              </a:rPr>
              <a:t> - Mountain Tea”</a:t>
            </a:r>
            <a:endParaRPr lang="el-GR" sz="3400" b="1" dirty="0">
              <a:solidFill>
                <a:srgbClr val="8000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302" y="1412777"/>
            <a:ext cx="6302217" cy="489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186" y="5497191"/>
            <a:ext cx="932893" cy="124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2168"/>
          <a:stretch/>
        </p:blipFill>
        <p:spPr bwMode="auto">
          <a:xfrm>
            <a:off x="1809750" y="5612540"/>
            <a:ext cx="2857500" cy="124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9475" y="1764168"/>
            <a:ext cx="2428528" cy="211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64307" y="6341139"/>
            <a:ext cx="2761077" cy="369332"/>
          </a:xfrm>
          <a:prstGeom prst="rect">
            <a:avLst/>
          </a:prstGeom>
          <a:noFill/>
        </p:spPr>
        <p:txBody>
          <a:bodyPr wrap="none" rtlCol="0">
            <a:spAutoFit/>
          </a:bodyPr>
          <a:lstStyle/>
          <a:p>
            <a:r>
              <a:rPr lang="en-US" dirty="0"/>
              <a:t>Madesis et al </a:t>
            </a:r>
            <a:r>
              <a:rPr lang="en-US" i="1" dirty="0"/>
              <a:t> 2014 in Press</a:t>
            </a:r>
            <a:endParaRPr lang="el-GR" i="1" dirty="0"/>
          </a:p>
        </p:txBody>
      </p:sp>
      <p:sp>
        <p:nvSpPr>
          <p:cNvPr id="3" name="TextBox 2"/>
          <p:cNvSpPr txBox="1"/>
          <p:nvPr/>
        </p:nvSpPr>
        <p:spPr>
          <a:xfrm>
            <a:off x="2639010" y="4509120"/>
            <a:ext cx="576248" cy="369332"/>
          </a:xfrm>
          <a:prstGeom prst="rect">
            <a:avLst/>
          </a:prstGeom>
          <a:noFill/>
        </p:spPr>
        <p:txBody>
          <a:bodyPr wrap="none" rtlCol="0">
            <a:spAutoFit/>
          </a:bodyPr>
          <a:lstStyle/>
          <a:p>
            <a:r>
              <a:rPr lang="en-US" dirty="0"/>
              <a:t>ITS2</a:t>
            </a:r>
            <a:endParaRPr lang="el-GR" dirty="0"/>
          </a:p>
        </p:txBody>
      </p:sp>
    </p:spTree>
    <p:extLst>
      <p:ext uri="{BB962C8B-B14F-4D97-AF65-F5344CB8AC3E}">
        <p14:creationId xmlns:p14="http://schemas.microsoft.com/office/powerpoint/2010/main" val="309796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b="1" dirty="0">
                <a:solidFill>
                  <a:srgbClr val="800000"/>
                </a:solidFill>
              </a:rPr>
              <a:t>Biodiversity</a:t>
            </a:r>
            <a:r>
              <a:rPr lang="el-GR" b="1" dirty="0">
                <a:solidFill>
                  <a:srgbClr val="800000"/>
                </a:solidFill>
              </a:rPr>
              <a:t> </a:t>
            </a:r>
            <a:r>
              <a:rPr lang="en-GB" b="1" dirty="0">
                <a:solidFill>
                  <a:srgbClr val="800000"/>
                </a:solidFill>
              </a:rPr>
              <a:t>in Greece</a:t>
            </a:r>
            <a:endParaRPr lang="el-GR" b="1" dirty="0">
              <a:solidFill>
                <a:srgbClr val="800000"/>
              </a:solidFill>
            </a:endParaRPr>
          </a:p>
        </p:txBody>
      </p:sp>
      <p:sp>
        <p:nvSpPr>
          <p:cNvPr id="3" name="Θέση περιεχομένου 2"/>
          <p:cNvSpPr>
            <a:spLocks noGrp="1"/>
          </p:cNvSpPr>
          <p:nvPr>
            <p:ph idx="1"/>
          </p:nvPr>
        </p:nvSpPr>
        <p:spPr>
          <a:xfrm>
            <a:off x="2659701" y="2247043"/>
            <a:ext cx="6872598" cy="1539278"/>
          </a:xfrm>
        </p:spPr>
        <p:txBody>
          <a:bodyPr>
            <a:normAutofit/>
          </a:bodyPr>
          <a:lstStyle/>
          <a:p>
            <a:r>
              <a:rPr lang="el-GR" dirty="0"/>
              <a:t>6</a:t>
            </a:r>
            <a:r>
              <a:rPr lang="en-GB" dirty="0"/>
              <a:t>622</a:t>
            </a:r>
            <a:r>
              <a:rPr lang="el-GR" dirty="0"/>
              <a:t> </a:t>
            </a:r>
            <a:r>
              <a:rPr lang="en-US" dirty="0"/>
              <a:t>plant </a:t>
            </a:r>
            <a:r>
              <a:rPr lang="el-GR" dirty="0"/>
              <a:t>taxa (</a:t>
            </a:r>
            <a:r>
              <a:rPr lang="en-US" dirty="0"/>
              <a:t>species and subspecies</a:t>
            </a:r>
            <a:r>
              <a:rPr lang="el-GR" dirty="0"/>
              <a:t>) </a:t>
            </a:r>
            <a:endParaRPr lang="en-US" dirty="0"/>
          </a:p>
          <a:p>
            <a:endParaRPr lang="en-US" dirty="0"/>
          </a:p>
          <a:p>
            <a:r>
              <a:rPr lang="en-US" dirty="0"/>
              <a:t>~</a:t>
            </a:r>
            <a:r>
              <a:rPr lang="el-GR" dirty="0"/>
              <a:t> 1000 </a:t>
            </a:r>
            <a:r>
              <a:rPr lang="en-US" dirty="0"/>
              <a:t>endemic taxa</a:t>
            </a:r>
          </a:p>
          <a:p>
            <a:endParaRPr lang="el-GR" dirty="0"/>
          </a:p>
          <a:p>
            <a:pPr marL="0" indent="0">
              <a:buNone/>
            </a:pPr>
            <a:endParaRPr lang="el-GR" dirty="0"/>
          </a:p>
          <a:p>
            <a:pPr marL="0" indent="0" algn="ctr">
              <a:buNone/>
            </a:pPr>
            <a:endParaRPr lang="en-US" b="1" dirty="0">
              <a:solidFill>
                <a:srgbClr val="800000"/>
              </a:solidFill>
            </a:endParaRPr>
          </a:p>
          <a:p>
            <a:pPr marL="0" indent="0" algn="ctr">
              <a:buNone/>
            </a:pPr>
            <a:endParaRPr lang="en-US" b="1" dirty="0">
              <a:solidFill>
                <a:srgbClr val="800000"/>
              </a:solidFill>
            </a:endParaRPr>
          </a:p>
          <a:p>
            <a:endParaRPr lang="el-GR" dirty="0"/>
          </a:p>
        </p:txBody>
      </p:sp>
      <p:pic>
        <p:nvPicPr>
          <p:cNvPr id="4" name="Picture 3"/>
          <p:cNvPicPr>
            <a:picLocks noChangeAspect="1"/>
          </p:cNvPicPr>
          <p:nvPr/>
        </p:nvPicPr>
        <p:blipFill>
          <a:blip r:embed="rId3"/>
          <a:stretch>
            <a:fillRect/>
          </a:stretch>
        </p:blipFill>
        <p:spPr>
          <a:xfrm>
            <a:off x="412017" y="4498434"/>
            <a:ext cx="2286000" cy="1714500"/>
          </a:xfrm>
          <a:prstGeom prst="rect">
            <a:avLst/>
          </a:prstGeom>
        </p:spPr>
      </p:pic>
      <p:sp>
        <p:nvSpPr>
          <p:cNvPr id="5" name="TextBox 4"/>
          <p:cNvSpPr txBox="1"/>
          <p:nvPr/>
        </p:nvSpPr>
        <p:spPr>
          <a:xfrm>
            <a:off x="3576618" y="5258827"/>
            <a:ext cx="8464241" cy="954107"/>
          </a:xfrm>
          <a:prstGeom prst="rect">
            <a:avLst/>
          </a:prstGeom>
          <a:noFill/>
        </p:spPr>
        <p:txBody>
          <a:bodyPr wrap="none" rtlCol="0">
            <a:spAutoFit/>
          </a:bodyPr>
          <a:lstStyle/>
          <a:p>
            <a:pPr algn="ctr"/>
            <a:r>
              <a:rPr lang="en-US" sz="2800" b="1" dirty="0">
                <a:solidFill>
                  <a:srgbClr val="800000"/>
                </a:solidFill>
              </a:rPr>
              <a:t>Identification authentication and conservation of Greek </a:t>
            </a:r>
          </a:p>
          <a:p>
            <a:pPr algn="ctr"/>
            <a:r>
              <a:rPr lang="en-US" sz="2800" b="1" dirty="0">
                <a:solidFill>
                  <a:srgbClr val="800000"/>
                </a:solidFill>
              </a:rPr>
              <a:t>biodiversity: a major objective!</a:t>
            </a:r>
            <a:endParaRPr lang="el-GR" sz="2800" b="1" dirty="0">
              <a:solidFill>
                <a:srgbClr val="800000"/>
              </a:solidFill>
            </a:endParaRPr>
          </a:p>
        </p:txBody>
      </p:sp>
    </p:spTree>
    <p:extLst>
      <p:ext uri="{BB962C8B-B14F-4D97-AF65-F5344CB8AC3E}">
        <p14:creationId xmlns:p14="http://schemas.microsoft.com/office/powerpoint/2010/main" val="543823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8028384" cy="1143000"/>
          </a:xfrm>
          <a:noFill/>
        </p:spPr>
        <p:txBody>
          <a:bodyPr>
            <a:normAutofit/>
          </a:bodyPr>
          <a:lstStyle/>
          <a:p>
            <a:r>
              <a:rPr lang="el-GR" dirty="0"/>
              <a:t>                </a:t>
            </a:r>
            <a:r>
              <a:rPr lang="en-US" sz="3800" b="1" dirty="0">
                <a:solidFill>
                  <a:srgbClr val="800000"/>
                </a:solidFill>
              </a:rPr>
              <a:t>Mediterranean Pine species </a:t>
            </a:r>
            <a:endParaRPr lang="el-GR" sz="3800" b="1" dirty="0">
              <a:solidFill>
                <a:srgbClr val="800000"/>
              </a:solidFill>
            </a:endParaRPr>
          </a:p>
        </p:txBody>
      </p:sp>
      <p:pic>
        <p:nvPicPr>
          <p:cNvPr id="9"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5710" y="1412776"/>
            <a:ext cx="1391963" cy="1178750"/>
          </a:xfrm>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
            <a:ext cx="1873455" cy="119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051389" y="67068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l-GR"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5709" y="2561562"/>
            <a:ext cx="1402080" cy="136815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9759" y="3955610"/>
            <a:ext cx="1438515" cy="122413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8951" y="1196752"/>
            <a:ext cx="1430140" cy="139477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6477" y="2690156"/>
            <a:ext cx="1442892" cy="105349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8952" y="3815663"/>
            <a:ext cx="1558801" cy="111801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8952" y="5039799"/>
            <a:ext cx="1558801" cy="1154239"/>
          </a:xfrm>
          <a:prstGeom prst="rect">
            <a:avLst/>
          </a:prstGeom>
        </p:spPr>
      </p:pic>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7877" y="1295382"/>
            <a:ext cx="575107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43872" y="5667561"/>
            <a:ext cx="3744416" cy="117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056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72160C2-013B-4BFB-B354-A7C4B2185CE9}"/>
              </a:ext>
            </a:extLst>
          </p:cNvPr>
          <p:cNvSpPr>
            <a:spLocks noGrp="1"/>
          </p:cNvSpPr>
          <p:nvPr>
            <p:ph type="ctrTitle"/>
          </p:nvPr>
        </p:nvSpPr>
        <p:spPr>
          <a:xfrm>
            <a:off x="908454" y="1360481"/>
            <a:ext cx="4605340" cy="2387600"/>
          </a:xfrm>
        </p:spPr>
        <p:txBody>
          <a:bodyPr>
            <a:normAutofit/>
          </a:bodyPr>
          <a:lstStyle/>
          <a:p>
            <a:pPr algn="l"/>
            <a:r>
              <a:rPr lang="en-GB" sz="5000">
                <a:solidFill>
                  <a:schemeClr val="bg1"/>
                </a:solidFill>
              </a:rPr>
              <a:t>Greek indigenous varieties</a:t>
            </a:r>
            <a:endParaRPr lang="el-GR" sz="5000">
              <a:solidFill>
                <a:schemeClr val="bg1"/>
              </a:solidFill>
            </a:endParaRPr>
          </a:p>
        </p:txBody>
      </p:sp>
      <p:sp>
        <p:nvSpPr>
          <p:cNvPr id="5" name="Subtitle 4">
            <a:extLst>
              <a:ext uri="{FF2B5EF4-FFF2-40B4-BE49-F238E27FC236}">
                <a16:creationId xmlns:a16="http://schemas.microsoft.com/office/drawing/2014/main" id="{03B1A4E5-FD7F-41CC-9D41-A9E5CCF69801}"/>
              </a:ext>
            </a:extLst>
          </p:cNvPr>
          <p:cNvSpPr>
            <a:spLocks noGrp="1"/>
          </p:cNvSpPr>
          <p:nvPr>
            <p:ph type="subTitle" idx="1"/>
          </p:nvPr>
        </p:nvSpPr>
        <p:spPr>
          <a:xfrm>
            <a:off x="908454" y="3840156"/>
            <a:ext cx="4605340" cy="1655762"/>
          </a:xfrm>
        </p:spPr>
        <p:txBody>
          <a:bodyPr>
            <a:normAutofit/>
          </a:bodyPr>
          <a:lstStyle/>
          <a:p>
            <a:pPr algn="l"/>
            <a:endParaRPr lang="el-GR" sz="2000">
              <a:solidFill>
                <a:schemeClr val="bg1"/>
              </a:solidFill>
            </a:endParaRPr>
          </a:p>
        </p:txBody>
      </p:sp>
      <p:pic>
        <p:nvPicPr>
          <p:cNvPr id="12290" name="Picture 2" descr="Τα 33 ΠΟΠ ελληνικά κρασιά (Προϊόντα Ονομασίας Προέλευσης)">
            <a:extLst>
              <a:ext uri="{FF2B5EF4-FFF2-40B4-BE49-F238E27FC236}">
                <a16:creationId xmlns:a16="http://schemas.microsoft.com/office/drawing/2014/main" id="{96ECDBA2-E10F-4E62-BB67-DE2269D3DAB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2822" r="17319" b="1"/>
          <a:stretch/>
        </p:blipFill>
        <p:spPr bwMode="auto">
          <a:xfrm>
            <a:off x="5800734" y="1057275"/>
            <a:ext cx="5917401" cy="474345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067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ED95DB-B033-46DF-A85A-DCCD6054E54E}"/>
              </a:ext>
            </a:extLst>
          </p:cNvPr>
          <p:cNvSpPr>
            <a:spLocks noGrp="1"/>
          </p:cNvSpPr>
          <p:nvPr>
            <p:ph type="title"/>
          </p:nvPr>
        </p:nvSpPr>
        <p:spPr>
          <a:xfrm>
            <a:off x="308356" y="570339"/>
            <a:ext cx="5786120" cy="939058"/>
          </a:xfrm>
        </p:spPr>
        <p:txBody>
          <a:bodyPr anchor="b">
            <a:normAutofit/>
          </a:bodyPr>
          <a:lstStyle/>
          <a:p>
            <a:r>
              <a:rPr lang="en-GB" sz="4800" b="1" dirty="0">
                <a:solidFill>
                  <a:srgbClr val="9E0000"/>
                </a:solidFill>
                <a:latin typeface="+mn-lt"/>
              </a:rPr>
              <a:t>Greek vine varieties</a:t>
            </a:r>
            <a:endParaRPr lang="el-GR" sz="4800" b="1" dirty="0">
              <a:solidFill>
                <a:srgbClr val="9E0000"/>
              </a:solidFill>
              <a:latin typeface="+mn-lt"/>
            </a:endParaRP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A09F34-9919-46F8-B42D-F974A5A3AA7A}"/>
              </a:ext>
            </a:extLst>
          </p:cNvPr>
          <p:cNvSpPr>
            <a:spLocks noGrp="1"/>
          </p:cNvSpPr>
          <p:nvPr>
            <p:ph idx="1"/>
          </p:nvPr>
        </p:nvSpPr>
        <p:spPr>
          <a:xfrm>
            <a:off x="308356" y="1831498"/>
            <a:ext cx="5051044" cy="3932259"/>
          </a:xfrm>
        </p:spPr>
        <p:txBody>
          <a:bodyPr>
            <a:normAutofit fontScale="92500"/>
          </a:bodyPr>
          <a:lstStyle/>
          <a:p>
            <a:r>
              <a:rPr lang="en-GB" dirty="0"/>
              <a:t>Greece has 64 varieties registered in the national catalogue</a:t>
            </a:r>
          </a:p>
          <a:p>
            <a:r>
              <a:rPr lang="en-GB" dirty="0"/>
              <a:t>There are more non registered</a:t>
            </a:r>
            <a:r>
              <a:rPr lang="el-GR" dirty="0"/>
              <a:t> </a:t>
            </a:r>
          </a:p>
          <a:p>
            <a:pPr lvl="1"/>
            <a:r>
              <a:rPr lang="en-GB" sz="2800" dirty="0"/>
              <a:t>More than 300 indigenous Greek Varieties</a:t>
            </a:r>
          </a:p>
          <a:p>
            <a:pPr lvl="1"/>
            <a:r>
              <a:rPr lang="en-GB" sz="2800" dirty="0"/>
              <a:t>They are of Unknown genetic background and genetic relationship amongst them </a:t>
            </a:r>
          </a:p>
          <a:p>
            <a:pPr marL="266700" lvl="1" indent="-266700"/>
            <a:r>
              <a:rPr lang="en-GB" sz="2800" dirty="0"/>
              <a:t>Many are endangered</a:t>
            </a:r>
          </a:p>
        </p:txBody>
      </p:sp>
      <p:pic>
        <p:nvPicPr>
          <p:cNvPr id="5122" name="Picture 2" descr="https://parallaximag.gr/wp-content/uploads/2017/11/grapesandwine2.jpg">
            <a:extLst>
              <a:ext uri="{FF2B5EF4-FFF2-40B4-BE49-F238E27FC236}">
                <a16:creationId xmlns:a16="http://schemas.microsoft.com/office/drawing/2014/main" id="{F00A5DCA-2B9A-4B9C-ACCC-AC941B4560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21" r="20826" b="-1"/>
          <a:stretch/>
        </p:blipFill>
        <p:spPr bwMode="auto">
          <a:xfrm>
            <a:off x="5537200" y="10"/>
            <a:ext cx="66532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189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EE0D-8C56-4BD2-A10C-D44559898987}"/>
              </a:ext>
            </a:extLst>
          </p:cNvPr>
          <p:cNvSpPr>
            <a:spLocks noGrp="1"/>
          </p:cNvSpPr>
          <p:nvPr>
            <p:ph type="title"/>
          </p:nvPr>
        </p:nvSpPr>
        <p:spPr>
          <a:xfrm>
            <a:off x="1773660" y="365125"/>
            <a:ext cx="9580140" cy="1325563"/>
          </a:xfrm>
        </p:spPr>
        <p:txBody>
          <a:bodyPr/>
          <a:lstStyle/>
          <a:p>
            <a:r>
              <a:rPr lang="en-GB" b="1" dirty="0">
                <a:solidFill>
                  <a:srgbClr val="9E0000"/>
                </a:solidFill>
                <a:latin typeface="+mn-lt"/>
              </a:rPr>
              <a:t>Greek endangered varieties </a:t>
            </a:r>
            <a:endParaRPr lang="el-GR" b="1" dirty="0">
              <a:solidFill>
                <a:srgbClr val="9E0000"/>
              </a:solidFill>
              <a:latin typeface="+mn-lt"/>
            </a:endParaRPr>
          </a:p>
        </p:txBody>
      </p:sp>
      <p:sp>
        <p:nvSpPr>
          <p:cNvPr id="3" name="Content Placeholder 2">
            <a:extLst>
              <a:ext uri="{FF2B5EF4-FFF2-40B4-BE49-F238E27FC236}">
                <a16:creationId xmlns:a16="http://schemas.microsoft.com/office/drawing/2014/main" id="{0305C91F-E96A-4712-A535-716667F693E7}"/>
              </a:ext>
            </a:extLst>
          </p:cNvPr>
          <p:cNvSpPr>
            <a:spLocks noGrp="1"/>
          </p:cNvSpPr>
          <p:nvPr>
            <p:ph idx="1"/>
          </p:nvPr>
        </p:nvSpPr>
        <p:spPr/>
        <p:txBody>
          <a:bodyPr/>
          <a:lstStyle/>
          <a:p>
            <a:endParaRPr lang="el-GR"/>
          </a:p>
        </p:txBody>
      </p:sp>
      <p:pic>
        <p:nvPicPr>
          <p:cNvPr id="4" name="Picture 3">
            <a:extLst>
              <a:ext uri="{FF2B5EF4-FFF2-40B4-BE49-F238E27FC236}">
                <a16:creationId xmlns:a16="http://schemas.microsoft.com/office/drawing/2014/main" id="{FD4E9E90-2ABC-4AC4-A7AB-3CB5ADFE5309}"/>
              </a:ext>
            </a:extLst>
          </p:cNvPr>
          <p:cNvPicPr>
            <a:picLocks noChangeAspect="1"/>
          </p:cNvPicPr>
          <p:nvPr/>
        </p:nvPicPr>
        <p:blipFill>
          <a:blip r:embed="rId2"/>
          <a:stretch>
            <a:fillRect/>
          </a:stretch>
        </p:blipFill>
        <p:spPr>
          <a:xfrm>
            <a:off x="611131" y="1903739"/>
            <a:ext cx="9690802" cy="4665120"/>
          </a:xfrm>
          <a:prstGeom prst="rect">
            <a:avLst/>
          </a:prstGeom>
        </p:spPr>
      </p:pic>
      <p:sp>
        <p:nvSpPr>
          <p:cNvPr id="5" name="TextBox 4">
            <a:extLst>
              <a:ext uri="{FF2B5EF4-FFF2-40B4-BE49-F238E27FC236}">
                <a16:creationId xmlns:a16="http://schemas.microsoft.com/office/drawing/2014/main" id="{5A807787-416C-441C-9279-0E797481E8A5}"/>
              </a:ext>
            </a:extLst>
          </p:cNvPr>
          <p:cNvSpPr txBox="1"/>
          <p:nvPr/>
        </p:nvSpPr>
        <p:spPr>
          <a:xfrm>
            <a:off x="1681761" y="1903739"/>
            <a:ext cx="5820696" cy="369332"/>
          </a:xfrm>
          <a:prstGeom prst="rect">
            <a:avLst/>
          </a:prstGeom>
          <a:noFill/>
        </p:spPr>
        <p:txBody>
          <a:bodyPr wrap="none" rtlCol="0">
            <a:spAutoFit/>
          </a:bodyPr>
          <a:lstStyle/>
          <a:p>
            <a:r>
              <a:rPr lang="en-GB" dirty="0"/>
              <a:t>White                                                                                         Red</a:t>
            </a:r>
            <a:endParaRPr lang="el-GR" dirty="0"/>
          </a:p>
        </p:txBody>
      </p:sp>
    </p:spTree>
    <p:extLst>
      <p:ext uri="{BB962C8B-B14F-4D97-AF65-F5344CB8AC3E}">
        <p14:creationId xmlns:p14="http://schemas.microsoft.com/office/powerpoint/2010/main" val="774682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AC0EC-E9AC-4339-B985-9072FB31403B}"/>
              </a:ext>
            </a:extLst>
          </p:cNvPr>
          <p:cNvSpPr>
            <a:spLocks noGrp="1"/>
          </p:cNvSpPr>
          <p:nvPr>
            <p:ph type="title"/>
          </p:nvPr>
        </p:nvSpPr>
        <p:spPr>
          <a:xfrm>
            <a:off x="5297762" y="329184"/>
            <a:ext cx="6251110" cy="1783080"/>
          </a:xfrm>
        </p:spPr>
        <p:txBody>
          <a:bodyPr anchor="b">
            <a:normAutofit/>
          </a:bodyPr>
          <a:lstStyle/>
          <a:p>
            <a:r>
              <a:rPr lang="en-GB" sz="5400"/>
              <a:t>Utilization of indigenous varieties </a:t>
            </a:r>
            <a:endParaRPr lang="el-GR" sz="5400"/>
          </a:p>
        </p:txBody>
      </p:sp>
      <p:pic>
        <p:nvPicPr>
          <p:cNvPr id="4" name="Picture 3">
            <a:extLst>
              <a:ext uri="{FF2B5EF4-FFF2-40B4-BE49-F238E27FC236}">
                <a16:creationId xmlns:a16="http://schemas.microsoft.com/office/drawing/2014/main" id="{7929DD4A-C3B8-41D1-97E9-074A8D05FB1C}"/>
              </a:ext>
            </a:extLst>
          </p:cNvPr>
          <p:cNvPicPr>
            <a:picLocks noChangeAspect="1"/>
          </p:cNvPicPr>
          <p:nvPr/>
        </p:nvPicPr>
        <p:blipFill rotWithShape="1">
          <a:blip r:embed="rId2"/>
          <a:srcRect l="27953" r="21282"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3431A3-6645-4A0B-8ACE-86ED2ED06EEE}"/>
              </a:ext>
            </a:extLst>
          </p:cNvPr>
          <p:cNvSpPr>
            <a:spLocks noGrp="1"/>
          </p:cNvSpPr>
          <p:nvPr>
            <p:ph idx="1"/>
          </p:nvPr>
        </p:nvSpPr>
        <p:spPr>
          <a:xfrm>
            <a:off x="5297762" y="2706624"/>
            <a:ext cx="6251110" cy="3483864"/>
          </a:xfrm>
        </p:spPr>
        <p:txBody>
          <a:bodyPr>
            <a:normAutofit/>
          </a:bodyPr>
          <a:lstStyle/>
          <a:p>
            <a:r>
              <a:rPr lang="en-US" sz="2400" dirty="0"/>
              <a:t>Immediate Use </a:t>
            </a:r>
            <a:r>
              <a:rPr lang="en-US" sz="2400" dirty="0" err="1"/>
              <a:t>Use</a:t>
            </a:r>
            <a:r>
              <a:rPr lang="en-US" sz="2400" dirty="0"/>
              <a:t> of Local Varieties </a:t>
            </a:r>
            <a:endParaRPr lang="el-GR" sz="2400" dirty="0"/>
          </a:p>
          <a:p>
            <a:r>
              <a:rPr lang="en-US" sz="2400" dirty="0"/>
              <a:t>Supported traditional agriculture and low-input cultivation system (fertilizers and pesticides)</a:t>
            </a:r>
            <a:endParaRPr lang="el-GR" sz="2400" dirty="0"/>
          </a:p>
          <a:p>
            <a:r>
              <a:rPr lang="en-US" sz="2400" dirty="0"/>
              <a:t>They are suitable for cultivation</a:t>
            </a:r>
            <a:r>
              <a:rPr lang="el-GR" sz="2400" dirty="0"/>
              <a:t> </a:t>
            </a:r>
            <a:r>
              <a:rPr lang="en-US" sz="2400" dirty="0"/>
              <a:t>in conditions of sustainable agriculture</a:t>
            </a:r>
            <a:r>
              <a:rPr lang="el-GR" sz="2400" dirty="0"/>
              <a:t> </a:t>
            </a:r>
          </a:p>
          <a:p>
            <a:r>
              <a:rPr lang="en-US" sz="2400" dirty="0"/>
              <a:t>They can be used for</a:t>
            </a:r>
            <a:r>
              <a:rPr lang="el-GR" sz="2400" dirty="0"/>
              <a:t> </a:t>
            </a:r>
            <a:r>
              <a:rPr lang="en-US" sz="2400" dirty="0"/>
              <a:t>production of local branded products with added value</a:t>
            </a:r>
            <a:endParaRPr lang="el-GR" sz="2400" dirty="0"/>
          </a:p>
        </p:txBody>
      </p:sp>
    </p:spTree>
    <p:extLst>
      <p:ext uri="{BB962C8B-B14F-4D97-AF65-F5344CB8AC3E}">
        <p14:creationId xmlns:p14="http://schemas.microsoft.com/office/powerpoint/2010/main" val="4048239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3FBA4D-0B07-4230-AE0E-CC8CC8E8815A}"/>
              </a:ext>
            </a:extLst>
          </p:cNvPr>
          <p:cNvSpPr>
            <a:spLocks noGrp="1"/>
          </p:cNvSpPr>
          <p:nvPr>
            <p:ph type="title"/>
          </p:nvPr>
        </p:nvSpPr>
        <p:spPr>
          <a:xfrm>
            <a:off x="5967105" y="335614"/>
            <a:ext cx="4977976" cy="1454051"/>
          </a:xfrm>
        </p:spPr>
        <p:txBody>
          <a:bodyPr>
            <a:normAutofit/>
          </a:bodyPr>
          <a:lstStyle/>
          <a:p>
            <a:r>
              <a:rPr lang="en-GB" dirty="0">
                <a:solidFill>
                  <a:srgbClr val="000000"/>
                </a:solidFill>
              </a:rPr>
              <a:t>Farmer plays an important role</a:t>
            </a:r>
            <a:endParaRPr lang="el-GR" dirty="0">
              <a:solidFill>
                <a:srgbClr val="000000"/>
              </a:solidFill>
            </a:endParaRPr>
          </a:p>
        </p:txBody>
      </p:sp>
      <p:sp>
        <p:nvSpPr>
          <p:cNvPr id="615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Wine and wine grapes -">
            <a:extLst>
              <a:ext uri="{FF2B5EF4-FFF2-40B4-BE49-F238E27FC236}">
                <a16:creationId xmlns:a16="http://schemas.microsoft.com/office/drawing/2014/main" id="{6D57EC93-A030-43DE-8E48-0B11409B8A5A}"/>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1449" r="21750" b="-1"/>
          <a:stretch/>
        </p:blipFill>
        <p:spPr bwMode="auto">
          <a:xfrm>
            <a:off x="239340" y="1062640"/>
            <a:ext cx="4521757" cy="4732719"/>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EC50602-E39B-4509-B05B-DCFD65F8C12F}"/>
              </a:ext>
            </a:extLst>
          </p:cNvPr>
          <p:cNvSpPr>
            <a:spLocks noGrp="1"/>
          </p:cNvSpPr>
          <p:nvPr>
            <p:ph idx="1"/>
          </p:nvPr>
        </p:nvSpPr>
        <p:spPr>
          <a:xfrm>
            <a:off x="6090574" y="2421682"/>
            <a:ext cx="4977578" cy="3639289"/>
          </a:xfrm>
        </p:spPr>
        <p:txBody>
          <a:bodyPr anchor="ctr">
            <a:normAutofit/>
          </a:bodyPr>
          <a:lstStyle/>
          <a:p>
            <a:r>
              <a:rPr lang="en-GB" sz="2000">
                <a:solidFill>
                  <a:srgbClr val="000000"/>
                </a:solidFill>
              </a:rPr>
              <a:t>Farmers play an important role in conserving the local varieties</a:t>
            </a:r>
          </a:p>
          <a:p>
            <a:r>
              <a:rPr lang="en-US" sz="2000">
                <a:solidFill>
                  <a:srgbClr val="000000"/>
                </a:solidFill>
              </a:rPr>
              <a:t>Protector of genetic diversity </a:t>
            </a:r>
            <a:endParaRPr lang="el-GR" sz="2000">
              <a:solidFill>
                <a:srgbClr val="000000"/>
              </a:solidFill>
            </a:endParaRPr>
          </a:p>
          <a:p>
            <a:r>
              <a:rPr lang="en-US" sz="2000">
                <a:solidFill>
                  <a:srgbClr val="000000"/>
                </a:solidFill>
              </a:rPr>
              <a:t>The first "curator" of seeds (curator) </a:t>
            </a:r>
            <a:endParaRPr lang="el-GR" sz="2000">
              <a:solidFill>
                <a:srgbClr val="000000"/>
              </a:solidFill>
            </a:endParaRPr>
          </a:p>
          <a:p>
            <a:r>
              <a:rPr lang="en-US" sz="2000">
                <a:solidFill>
                  <a:srgbClr val="000000"/>
                </a:solidFill>
              </a:rPr>
              <a:t>Increased genetic flow through the exchange of genetic material</a:t>
            </a:r>
            <a:endParaRPr lang="el-GR" sz="2000">
              <a:solidFill>
                <a:srgbClr val="000000"/>
              </a:solidFill>
            </a:endParaRPr>
          </a:p>
          <a:p>
            <a:r>
              <a:rPr lang="en-US" sz="2000">
                <a:solidFill>
                  <a:srgbClr val="000000"/>
                </a:solidFill>
              </a:rPr>
              <a:t>Adapted cultivation practices </a:t>
            </a:r>
            <a:endParaRPr lang="el-GR" sz="2000">
              <a:solidFill>
                <a:srgbClr val="000000"/>
              </a:solidFill>
            </a:endParaRPr>
          </a:p>
          <a:p>
            <a:r>
              <a:rPr lang="en-US" sz="2000">
                <a:solidFill>
                  <a:srgbClr val="000000"/>
                </a:solidFill>
              </a:rPr>
              <a:t>Maintained knowledge of uses playing a critical role in documentation recognition of varieties</a:t>
            </a:r>
            <a:endParaRPr lang="el-GR" sz="2000">
              <a:solidFill>
                <a:srgbClr val="000000"/>
              </a:solidFill>
            </a:endParaRPr>
          </a:p>
        </p:txBody>
      </p:sp>
    </p:spTree>
    <p:extLst>
      <p:ext uri="{BB962C8B-B14F-4D97-AF65-F5344CB8AC3E}">
        <p14:creationId xmlns:p14="http://schemas.microsoft.com/office/powerpoint/2010/main" val="3900236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6A85C8-BF5A-4CEE-B9C2-30E5E40A6C7C}"/>
              </a:ext>
            </a:extLst>
          </p:cNvPr>
          <p:cNvSpPr>
            <a:spLocks noGrp="1"/>
          </p:cNvSpPr>
          <p:nvPr>
            <p:ph type="title"/>
          </p:nvPr>
        </p:nvSpPr>
        <p:spPr>
          <a:xfrm>
            <a:off x="600576" y="326740"/>
            <a:ext cx="6190412" cy="1182927"/>
          </a:xfrm>
        </p:spPr>
        <p:txBody>
          <a:bodyPr anchor="b">
            <a:normAutofit/>
          </a:bodyPr>
          <a:lstStyle/>
          <a:p>
            <a:r>
              <a:rPr lang="en-US" sz="4300" b="1">
                <a:solidFill>
                  <a:srgbClr val="9E0000"/>
                </a:solidFill>
              </a:rPr>
              <a:t>Germplasm Conservation</a:t>
            </a:r>
            <a:endParaRPr lang="el-GR" sz="4300" b="1">
              <a:solidFill>
                <a:srgbClr val="9E0000"/>
              </a:solidFill>
            </a:endParaRPr>
          </a:p>
        </p:txBody>
      </p:sp>
      <p:cxnSp>
        <p:nvCxnSpPr>
          <p:cNvPr id="137"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90A97B2-9BD4-40D6-A789-2B48ADA21CA1}"/>
              </a:ext>
            </a:extLst>
          </p:cNvPr>
          <p:cNvSpPr>
            <a:spLocks noGrp="1"/>
          </p:cNvSpPr>
          <p:nvPr>
            <p:ph idx="1"/>
          </p:nvPr>
        </p:nvSpPr>
        <p:spPr>
          <a:xfrm>
            <a:off x="527050" y="1989398"/>
            <a:ext cx="6467138" cy="4184392"/>
          </a:xfrm>
        </p:spPr>
        <p:txBody>
          <a:bodyPr anchor="t">
            <a:normAutofit/>
          </a:bodyPr>
          <a:lstStyle/>
          <a:p>
            <a:r>
              <a:rPr lang="en-US" sz="1800" dirty="0">
                <a:solidFill>
                  <a:schemeClr val="tx1">
                    <a:alpha val="80000"/>
                  </a:schemeClr>
                </a:solidFill>
              </a:rPr>
              <a:t>The Germplasm has to be maintained in such a state that there is minimum risk for its loss and that either it can be planted directly in the field or it can be prepared for planted for planting with relative ease. </a:t>
            </a:r>
          </a:p>
          <a:p>
            <a:r>
              <a:rPr lang="en-US" sz="1800" dirty="0">
                <a:solidFill>
                  <a:schemeClr val="tx1">
                    <a:alpha val="80000"/>
                  </a:schemeClr>
                </a:solidFill>
              </a:rPr>
              <a:t>Ex-situ Conservation - Germplasm conservation is attempted outside or away from its natural habitat. </a:t>
            </a:r>
          </a:p>
          <a:p>
            <a:r>
              <a:rPr lang="en-US" sz="1800" dirty="0">
                <a:solidFill>
                  <a:schemeClr val="tx1">
                    <a:alpha val="80000"/>
                  </a:schemeClr>
                </a:solidFill>
              </a:rPr>
              <a:t>In-situ Conservation – Conservation of germplasm in its natural habitat or in area where it grows naturally. </a:t>
            </a:r>
          </a:p>
          <a:p>
            <a:r>
              <a:rPr lang="en-US" sz="1800" dirty="0">
                <a:solidFill>
                  <a:schemeClr val="tx1">
                    <a:alpha val="80000"/>
                  </a:schemeClr>
                </a:solidFill>
              </a:rPr>
              <a:t>On-farm Conservation One of new approach to in situ conservation of genetic resources, focusing on conserving cultivated plant species in farmers' fields. Its nothing but “The sustainable management of genetic diversity of locally developed traditional crop varieties, with associated wild and weedy species or forms, by farmers within traditional agricultural, horticultural or </a:t>
            </a:r>
            <a:r>
              <a:rPr lang="en-US" sz="1800" dirty="0" err="1">
                <a:solidFill>
                  <a:schemeClr val="tx1">
                    <a:alpha val="80000"/>
                  </a:schemeClr>
                </a:solidFill>
              </a:rPr>
              <a:t>agri</a:t>
            </a:r>
            <a:r>
              <a:rPr lang="en-US" sz="1800" dirty="0">
                <a:solidFill>
                  <a:schemeClr val="tx1">
                    <a:alpha val="80000"/>
                  </a:schemeClr>
                </a:solidFill>
              </a:rPr>
              <a:t>-silvicultural cultivation systems"</a:t>
            </a:r>
            <a:endParaRPr lang="el-GR" sz="1800" dirty="0">
              <a:solidFill>
                <a:schemeClr val="tx1">
                  <a:alpha val="80000"/>
                </a:schemeClr>
              </a:solidFill>
            </a:endParaRPr>
          </a:p>
        </p:txBody>
      </p:sp>
      <p:pic>
        <p:nvPicPr>
          <p:cNvPr id="8194" name="Picture 2" descr="Nashik Grape Farmer Saves 2 Crore Litres of Water Despite Droughts">
            <a:extLst>
              <a:ext uri="{FF2B5EF4-FFF2-40B4-BE49-F238E27FC236}">
                <a16:creationId xmlns:a16="http://schemas.microsoft.com/office/drawing/2014/main" id="{5BE0D605-BB10-448E-917C-26251796C5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44" r="30965" b="-2"/>
          <a:stretch/>
        </p:blipFill>
        <p:spPr bwMode="auto">
          <a:xfrm>
            <a:off x="7305962" y="1599526"/>
            <a:ext cx="4574264" cy="4574264"/>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noFill/>
          <a:extLst>
            <a:ext uri="{909E8E84-426E-40DD-AFC4-6F175D3DCCD1}">
              <a14:hiddenFill xmlns:a14="http://schemas.microsoft.com/office/drawing/2010/main">
                <a:solidFill>
                  <a:srgbClr val="FFFFFF"/>
                </a:solidFill>
              </a14:hiddenFill>
            </a:ext>
          </a:extLst>
        </p:spPr>
      </p:pic>
      <p:sp>
        <p:nvSpPr>
          <p:cNvPr id="13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41"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3326819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3001C-CC92-46CB-9CF7-479158111DBE}"/>
              </a:ext>
            </a:extLst>
          </p:cNvPr>
          <p:cNvPicPr>
            <a:picLocks noChangeAspect="1"/>
          </p:cNvPicPr>
          <p:nvPr/>
        </p:nvPicPr>
        <p:blipFill>
          <a:blip r:embed="rId2"/>
          <a:stretch>
            <a:fillRect/>
          </a:stretch>
        </p:blipFill>
        <p:spPr>
          <a:xfrm>
            <a:off x="0" y="109870"/>
            <a:ext cx="8993062" cy="6176630"/>
          </a:xfrm>
          <a:prstGeom prst="rect">
            <a:avLst/>
          </a:prstGeom>
        </p:spPr>
      </p:pic>
      <p:pic>
        <p:nvPicPr>
          <p:cNvPr id="5" name="Picture 4">
            <a:extLst>
              <a:ext uri="{FF2B5EF4-FFF2-40B4-BE49-F238E27FC236}">
                <a16:creationId xmlns:a16="http://schemas.microsoft.com/office/drawing/2014/main" id="{0A832EB4-0C6D-49E5-AD7D-BB6245A5A27C}"/>
              </a:ext>
            </a:extLst>
          </p:cNvPr>
          <p:cNvPicPr>
            <a:picLocks noChangeAspect="1"/>
          </p:cNvPicPr>
          <p:nvPr/>
        </p:nvPicPr>
        <p:blipFill>
          <a:blip r:embed="rId3"/>
          <a:stretch>
            <a:fillRect/>
          </a:stretch>
        </p:blipFill>
        <p:spPr>
          <a:xfrm>
            <a:off x="8490700" y="1733550"/>
            <a:ext cx="3442356" cy="4743450"/>
          </a:xfrm>
          <a:prstGeom prst="rect">
            <a:avLst/>
          </a:prstGeom>
        </p:spPr>
      </p:pic>
    </p:spTree>
    <p:extLst>
      <p:ext uri="{BB962C8B-B14F-4D97-AF65-F5344CB8AC3E}">
        <p14:creationId xmlns:p14="http://schemas.microsoft.com/office/powerpoint/2010/main" val="3872600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stituto per la Protezione Sostenibile delle Piante – GrapeRescue">
            <a:extLst>
              <a:ext uri="{FF2B5EF4-FFF2-40B4-BE49-F238E27FC236}">
                <a16:creationId xmlns:a16="http://schemas.microsoft.com/office/drawing/2014/main" id="{FB62A092-6AB8-43EA-AD38-3884CF9CB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738438"/>
            <a:ext cx="4895850" cy="36718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Using Living Germplasm Collections to Characterize, Improve, and Conserve  Woody Perennials - Migicovsky - 2019 - Crop Science - Wiley Online Library">
            <a:extLst>
              <a:ext uri="{FF2B5EF4-FFF2-40B4-BE49-F238E27FC236}">
                <a16:creationId xmlns:a16="http://schemas.microsoft.com/office/drawing/2014/main" id="{56C4075F-4C64-4FDD-AC77-289FF020A9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1" y="1006956"/>
            <a:ext cx="5930900" cy="504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01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60675" y="246119"/>
            <a:ext cx="5832648" cy="857250"/>
          </a:xfrm>
          <a:ln>
            <a:noFill/>
          </a:ln>
        </p:spPr>
        <p:txBody>
          <a:bodyPr>
            <a:noAutofit/>
          </a:bodyPr>
          <a:lstStyle/>
          <a:p>
            <a:r>
              <a:rPr lang="en-US" sz="3200" b="1" dirty="0">
                <a:solidFill>
                  <a:srgbClr val="800000"/>
                </a:solidFill>
                <a:latin typeface="+mn-lt"/>
              </a:rPr>
              <a:t>Biodiversity</a:t>
            </a:r>
            <a:endParaRPr lang="en-GB" sz="2800" b="1" dirty="0">
              <a:solidFill>
                <a:srgbClr val="800000"/>
              </a:solidFill>
              <a:latin typeface="+mn-lt"/>
            </a:endParaRPr>
          </a:p>
        </p:txBody>
      </p:sp>
      <p:sp>
        <p:nvSpPr>
          <p:cNvPr id="3" name="2 - Θέση περιεχομένου"/>
          <p:cNvSpPr>
            <a:spLocks noGrp="1"/>
          </p:cNvSpPr>
          <p:nvPr>
            <p:ph idx="1"/>
          </p:nvPr>
        </p:nvSpPr>
        <p:spPr>
          <a:xfrm>
            <a:off x="1259023" y="1592756"/>
            <a:ext cx="8808902" cy="3394472"/>
          </a:xfrm>
        </p:spPr>
        <p:txBody>
          <a:bodyPr>
            <a:normAutofit/>
          </a:bodyPr>
          <a:lstStyle/>
          <a:p>
            <a:r>
              <a:rPr lang="en-US" dirty="0"/>
              <a:t>Important for the local community: they are of great economic importance as they are adapted to local conditions </a:t>
            </a:r>
          </a:p>
          <a:p>
            <a:r>
              <a:rPr lang="en-US" dirty="0"/>
              <a:t>Maintain microclimate and soil Source of valuable genes</a:t>
            </a:r>
          </a:p>
          <a:p>
            <a:r>
              <a:rPr lang="en-US" dirty="0"/>
              <a:t> Genetic valuation of biodiversity of great importance for its conservation decisions</a:t>
            </a:r>
            <a:endParaRPr lang="en-GB" sz="2175" dirty="0"/>
          </a:p>
        </p:txBody>
      </p:sp>
      <p:pic>
        <p:nvPicPr>
          <p:cNvPr id="5" name="Picture 4"/>
          <p:cNvPicPr>
            <a:picLocks noChangeAspect="1"/>
          </p:cNvPicPr>
          <p:nvPr/>
        </p:nvPicPr>
        <p:blipFill rotWithShape="1">
          <a:blip r:embed="rId2"/>
          <a:srcRect l="-1" t="22018" r="-529"/>
          <a:stretch/>
        </p:blipFill>
        <p:spPr>
          <a:xfrm>
            <a:off x="8865417" y="5097023"/>
            <a:ext cx="2668286" cy="1552366"/>
          </a:xfrm>
          <a:prstGeom prst="rect">
            <a:avLst/>
          </a:prstGeom>
        </p:spPr>
      </p:pic>
      <p:pic>
        <p:nvPicPr>
          <p:cNvPr id="11266" name="Picture 2" descr="ΜΟΣΧΑΤΟ ΑΛΕΞΑΝΔΡΕΙΑΣ - (Vitis vinifera) - Αγροτική Στέγη">
            <a:extLst>
              <a:ext uri="{FF2B5EF4-FFF2-40B4-BE49-F238E27FC236}">
                <a16:creationId xmlns:a16="http://schemas.microsoft.com/office/drawing/2014/main" id="{E988C40D-8F41-4628-9AA9-0119FB492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4340224"/>
            <a:ext cx="188595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Κτήμα Χατζηγεωργίου Λήμνος Λημνία Γη (750ml) Λευκός">
            <a:extLst>
              <a:ext uri="{FF2B5EF4-FFF2-40B4-BE49-F238E27FC236}">
                <a16:creationId xmlns:a16="http://schemas.microsoft.com/office/drawing/2014/main" id="{AFFA509F-11F5-4CD7-9E3E-A0F5CA1AD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999" y="4103687"/>
            <a:ext cx="186690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8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7090" y="222250"/>
            <a:ext cx="8984070" cy="1143000"/>
          </a:xfrm>
        </p:spPr>
        <p:txBody>
          <a:bodyPr>
            <a:noAutofit/>
          </a:bodyPr>
          <a:lstStyle/>
          <a:p>
            <a:r>
              <a:rPr lang="en-US" b="1" dirty="0">
                <a:solidFill>
                  <a:srgbClr val="800000"/>
                </a:solidFill>
              </a:rPr>
              <a:t>Biodiversity</a:t>
            </a:r>
            <a:r>
              <a:rPr lang="el-GR" b="1" dirty="0">
                <a:solidFill>
                  <a:srgbClr val="800000"/>
                </a:solidFill>
              </a:rPr>
              <a:t> </a:t>
            </a:r>
            <a:r>
              <a:rPr lang="en-US" b="1" dirty="0">
                <a:solidFill>
                  <a:srgbClr val="800000"/>
                </a:solidFill>
              </a:rPr>
              <a:t>EU categories of quality </a:t>
            </a:r>
            <a:br>
              <a:rPr lang="en-US" b="1" dirty="0">
                <a:solidFill>
                  <a:srgbClr val="800000"/>
                </a:solidFill>
              </a:rPr>
            </a:br>
            <a:r>
              <a:rPr lang="en-US" b="1" dirty="0">
                <a:solidFill>
                  <a:srgbClr val="800000"/>
                </a:solidFill>
              </a:rPr>
              <a:t>agricultural products and foodstuffs</a:t>
            </a:r>
            <a:endParaRPr lang="el-GR" b="1" dirty="0">
              <a:solidFill>
                <a:srgbClr val="800000"/>
              </a:solidFill>
            </a:endParaRPr>
          </a:p>
        </p:txBody>
      </p:sp>
      <p:sp>
        <p:nvSpPr>
          <p:cNvPr id="5" name="Θέση περιεχομένου 4"/>
          <p:cNvSpPr>
            <a:spLocks noGrp="1"/>
          </p:cNvSpPr>
          <p:nvPr>
            <p:ph idx="1"/>
          </p:nvPr>
        </p:nvSpPr>
        <p:spPr>
          <a:xfrm>
            <a:off x="663627" y="2227511"/>
            <a:ext cx="8229600" cy="4281339"/>
          </a:xfrm>
        </p:spPr>
        <p:txBody>
          <a:bodyPr/>
          <a:lstStyle/>
          <a:p>
            <a:r>
              <a:rPr lang="en-US" dirty="0"/>
              <a:t>Protected Designation of </a:t>
            </a:r>
            <a:r>
              <a:rPr lang="en-US" i="1" dirty="0"/>
              <a:t>Origin</a:t>
            </a:r>
            <a:r>
              <a:rPr lang="en-US" dirty="0"/>
              <a:t> (PDO),</a:t>
            </a:r>
          </a:p>
          <a:p>
            <a:r>
              <a:rPr lang="en-US" dirty="0"/>
              <a:t>Protected Geographical Indication (PGI)</a:t>
            </a:r>
            <a:r>
              <a:rPr lang="el-GR" dirty="0"/>
              <a:t>, </a:t>
            </a:r>
          </a:p>
          <a:p>
            <a:r>
              <a:rPr lang="en-GB" dirty="0"/>
              <a:t>Traditional Speciality Guaranteed </a:t>
            </a:r>
            <a:r>
              <a:rPr lang="en-US" dirty="0"/>
              <a:t>(TSG)</a:t>
            </a:r>
            <a:r>
              <a:rPr lang="el-GR" dirty="0"/>
              <a:t> </a:t>
            </a:r>
          </a:p>
          <a:p>
            <a:r>
              <a:rPr lang="en-US" dirty="0"/>
              <a:t>Mountain products</a:t>
            </a:r>
            <a:endParaRPr lang="el-GR" dirty="0"/>
          </a:p>
          <a:p>
            <a:r>
              <a:rPr lang="en-US" dirty="0"/>
              <a:t>Island products</a:t>
            </a: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99" y="5375375"/>
            <a:ext cx="113347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199" y="5375375"/>
            <a:ext cx="113347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499" y="5375375"/>
            <a:ext cx="113347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Κρασιά επώνυμα και από ...«σπίτι» | Άρθρα | Ελευθεροτυπία">
            <a:extLst>
              <a:ext uri="{FF2B5EF4-FFF2-40B4-BE49-F238E27FC236}">
                <a16:creationId xmlns:a16="http://schemas.microsoft.com/office/drawing/2014/main" id="{8A91E31A-D63D-44F4-ACF5-4E7728391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0101" y="1632050"/>
            <a:ext cx="3429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88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8" name="Rectangle 7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 Τίτλος"/>
          <p:cNvSpPr>
            <a:spLocks noGrp="1"/>
          </p:cNvSpPr>
          <p:nvPr>
            <p:ph type="title"/>
          </p:nvPr>
        </p:nvSpPr>
        <p:spPr>
          <a:xfrm>
            <a:off x="838201" y="345810"/>
            <a:ext cx="5120561" cy="1325563"/>
          </a:xfrm>
        </p:spPr>
        <p:txBody>
          <a:bodyPr>
            <a:normAutofit/>
          </a:bodyPr>
          <a:lstStyle/>
          <a:p>
            <a:r>
              <a:rPr lang="en-US" sz="3700" b="1" dirty="0">
                <a:solidFill>
                  <a:srgbClr val="9E0000"/>
                </a:solidFill>
              </a:rPr>
              <a:t>Plant Genetic Resources and landraces </a:t>
            </a:r>
            <a:endParaRPr lang="en-GB" sz="3700" b="1" dirty="0">
              <a:solidFill>
                <a:srgbClr val="9E0000"/>
              </a:solidFill>
            </a:endParaRPr>
          </a:p>
        </p:txBody>
      </p:sp>
      <p:sp>
        <p:nvSpPr>
          <p:cNvPr id="3" name="2 - Θέση περιεχομένου"/>
          <p:cNvSpPr>
            <a:spLocks noGrp="1"/>
          </p:cNvSpPr>
          <p:nvPr>
            <p:ph idx="1"/>
          </p:nvPr>
        </p:nvSpPr>
        <p:spPr>
          <a:xfrm>
            <a:off x="838201" y="1825625"/>
            <a:ext cx="5092194" cy="4351338"/>
          </a:xfrm>
        </p:spPr>
        <p:txBody>
          <a:bodyPr>
            <a:normAutofit/>
          </a:bodyPr>
          <a:lstStyle/>
          <a:p>
            <a:r>
              <a:rPr lang="en-US" sz="2400"/>
              <a:t>Important for local society</a:t>
            </a:r>
            <a:r>
              <a:rPr lang="el-GR" sz="2400"/>
              <a:t>: </a:t>
            </a:r>
            <a:r>
              <a:rPr lang="en-US" sz="2400"/>
              <a:t>adapted to the local conditions, important nutritional and economical value</a:t>
            </a:r>
          </a:p>
          <a:p>
            <a:endParaRPr lang="en-US" sz="2400"/>
          </a:p>
          <a:p>
            <a:r>
              <a:rPr lang="en-US" sz="2400"/>
              <a:t>Important for breeding </a:t>
            </a:r>
            <a:r>
              <a:rPr lang="el-GR" sz="2400"/>
              <a:t>: </a:t>
            </a:r>
            <a:r>
              <a:rPr lang="en-US" sz="2400"/>
              <a:t>source of invaluable genes for the development of new varieties</a:t>
            </a:r>
          </a:p>
          <a:p>
            <a:endParaRPr lang="el-GR" sz="2400"/>
          </a:p>
          <a:p>
            <a:r>
              <a:rPr lang="en-US" sz="2400"/>
              <a:t>Genetic erosion</a:t>
            </a:r>
            <a:r>
              <a:rPr lang="el-GR" sz="2400"/>
              <a:t>: </a:t>
            </a:r>
            <a:r>
              <a:rPr lang="en-US" sz="2400"/>
              <a:t>more than 90% of wheat and vegetable varieties have been lost in the last 50 years</a:t>
            </a:r>
            <a:endParaRPr lang="el-GR" sz="2400"/>
          </a:p>
          <a:p>
            <a:endParaRPr lang="el-GR" sz="2400"/>
          </a:p>
          <a:p>
            <a:endParaRPr lang="en-GB" sz="2400"/>
          </a:p>
        </p:txBody>
      </p:sp>
      <p:sp>
        <p:nvSpPr>
          <p:cNvPr id="3079" name="Oval 7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6" name="Picture 4" descr="What Is the Difference Between a Bine and a Vine? - Dengarden">
            <a:extLst>
              <a:ext uri="{FF2B5EF4-FFF2-40B4-BE49-F238E27FC236}">
                <a16:creationId xmlns:a16="http://schemas.microsoft.com/office/drawing/2014/main" id="{12249226-1D00-4A70-B3D9-7097D9551B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40"/>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77" name="Arc 7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74" name="Picture 2" descr="Adopt-A-Vine | Thatch Winery">
            <a:extLst>
              <a:ext uri="{FF2B5EF4-FFF2-40B4-BE49-F238E27FC236}">
                <a16:creationId xmlns:a16="http://schemas.microsoft.com/office/drawing/2014/main" id="{2D188BDD-DDA5-44ED-94A5-4D923714D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88" r="1575"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srcRect t="13644" r="-2" b="2496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098" name="Picture 2" descr="Εργασίες στο αμπέλι την άνοιξη και το καλοκαίρι">
            <a:extLst>
              <a:ext uri="{FF2B5EF4-FFF2-40B4-BE49-F238E27FC236}">
                <a16:creationId xmlns:a16="http://schemas.microsoft.com/office/drawing/2014/main" id="{2D61CEC4-7F6E-4F97-9012-4F295A086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98" r="1" b="27184"/>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n-GB" sz="3400" b="1">
                <a:latin typeface="+mn-lt"/>
              </a:rPr>
              <a:t>Need for conservation at three levels</a:t>
            </a:r>
            <a:endParaRPr lang="en-US" sz="3400">
              <a:latin typeface="+mn-lt"/>
            </a:endParaRPr>
          </a:p>
        </p:txBody>
      </p:sp>
      <p:sp>
        <p:nvSpPr>
          <p:cNvPr id="77" name="Rectangle 7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48056" y="2512611"/>
            <a:ext cx="4832803" cy="3664351"/>
          </a:xfrm>
        </p:spPr>
        <p:txBody>
          <a:bodyPr>
            <a:normAutofit/>
          </a:bodyPr>
          <a:lstStyle/>
          <a:p>
            <a:pPr lvl="1"/>
            <a:r>
              <a:rPr lang="en-GB" sz="2800" dirty="0"/>
              <a:t>Ecosystem diversity</a:t>
            </a:r>
          </a:p>
          <a:p>
            <a:pPr lvl="1"/>
            <a:endParaRPr lang="en-US" sz="2800" dirty="0"/>
          </a:p>
          <a:p>
            <a:pPr lvl="1"/>
            <a:r>
              <a:rPr lang="en-GB" sz="2800" dirty="0"/>
              <a:t>Species diversity</a:t>
            </a:r>
          </a:p>
          <a:p>
            <a:pPr lvl="1"/>
            <a:endParaRPr lang="en-US" sz="2800" dirty="0"/>
          </a:p>
          <a:p>
            <a:pPr lvl="1"/>
            <a:r>
              <a:rPr lang="en-GB" sz="2800" dirty="0"/>
              <a:t>Genetic diversity</a:t>
            </a:r>
            <a:endParaRPr lang="en-US" sz="2800" dirty="0"/>
          </a:p>
          <a:p>
            <a:pPr lvl="1"/>
            <a:endParaRPr lang="en-US" sz="2800" dirty="0"/>
          </a:p>
          <a:p>
            <a:pPr marL="342900" lvl="1" indent="0">
              <a:buNone/>
            </a:pPr>
            <a:endParaRPr lang="en-US" sz="2800" dirty="0"/>
          </a:p>
          <a:p>
            <a:pPr marL="0" lvl="1" indent="0">
              <a:buNone/>
            </a:pPr>
            <a:endParaRPr lang="el-GR" sz="2800" dirty="0"/>
          </a:p>
        </p:txBody>
      </p:sp>
      <p:sp>
        <p:nvSpPr>
          <p:cNvPr id="5" name="AutoShape 4" descr="Αποτέλεσμα εικόνας για πίνδος φυτά"/>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l-GR" sz="1350"/>
          </a:p>
        </p:txBody>
      </p:sp>
    </p:spTree>
    <p:extLst>
      <p:ext uri="{BB962C8B-B14F-4D97-AF65-F5344CB8AC3E}">
        <p14:creationId xmlns:p14="http://schemas.microsoft.com/office/powerpoint/2010/main" val="238869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293" y="157090"/>
            <a:ext cx="7886700" cy="994172"/>
          </a:xfrm>
        </p:spPr>
        <p:txBody>
          <a:bodyPr>
            <a:normAutofit/>
          </a:bodyPr>
          <a:lstStyle/>
          <a:p>
            <a:pPr algn="ctr"/>
            <a:r>
              <a:rPr lang="en-GB" sz="3600" b="1" dirty="0">
                <a:solidFill>
                  <a:srgbClr val="800000"/>
                </a:solidFill>
              </a:rPr>
              <a:t>Genetic diversity</a:t>
            </a:r>
            <a:endParaRPr lang="el-GR" sz="3600" b="1" dirty="0">
              <a:solidFill>
                <a:srgbClr val="800000"/>
              </a:solidFill>
            </a:endParaRPr>
          </a:p>
        </p:txBody>
      </p:sp>
      <p:sp>
        <p:nvSpPr>
          <p:cNvPr id="3" name="Content Placeholder 2"/>
          <p:cNvSpPr>
            <a:spLocks noGrp="1"/>
          </p:cNvSpPr>
          <p:nvPr>
            <p:ph idx="1"/>
          </p:nvPr>
        </p:nvSpPr>
        <p:spPr>
          <a:xfrm>
            <a:off x="2122669" y="1355663"/>
            <a:ext cx="7886700" cy="2930173"/>
          </a:xfrm>
        </p:spPr>
        <p:txBody>
          <a:bodyPr/>
          <a:lstStyle/>
          <a:p>
            <a:r>
              <a:rPr lang="en-US" dirty="0"/>
              <a:t>The economic value of biodiversity is usually correlated with the benefit it offers to humans However, this physical capital is an important factor in the economic value of biodiversity</a:t>
            </a:r>
            <a:endParaRPr lang="el-GR" altLang="el-GR" sz="4000" dirty="0">
              <a:latin typeface="Arial" panose="020B0604020202020204" pitchFamily="34" charset="0"/>
            </a:endParaRPr>
          </a:p>
        </p:txBody>
      </p:sp>
      <p:grpSp>
        <p:nvGrpSpPr>
          <p:cNvPr id="16" name="Group 15"/>
          <p:cNvGrpSpPr/>
          <p:nvPr/>
        </p:nvGrpSpPr>
        <p:grpSpPr>
          <a:xfrm>
            <a:off x="4228582" y="3689896"/>
            <a:ext cx="4032280" cy="1864870"/>
            <a:chOff x="3614871" y="3837062"/>
            <a:chExt cx="4768553" cy="2076628"/>
          </a:xfrm>
        </p:grpSpPr>
        <p:sp>
          <p:nvSpPr>
            <p:cNvPr id="4" name="TextBox 3"/>
            <p:cNvSpPr txBox="1"/>
            <p:nvPr/>
          </p:nvSpPr>
          <p:spPr>
            <a:xfrm>
              <a:off x="5067657" y="3990886"/>
              <a:ext cx="1967361" cy="334157"/>
            </a:xfrm>
            <a:prstGeom prst="rect">
              <a:avLst/>
            </a:prstGeom>
            <a:noFill/>
          </p:spPr>
          <p:txBody>
            <a:bodyPr wrap="none" rtlCol="0">
              <a:spAutoFit/>
            </a:bodyPr>
            <a:lstStyle/>
            <a:p>
              <a:r>
                <a:rPr lang="en-GB" sz="1350" dirty="0"/>
                <a:t>Total economic value</a:t>
              </a:r>
              <a:endParaRPr lang="el-GR" sz="1350" dirty="0"/>
            </a:p>
          </p:txBody>
        </p:sp>
        <p:sp>
          <p:nvSpPr>
            <p:cNvPr id="5" name="Oval 4"/>
            <p:cNvSpPr/>
            <p:nvPr/>
          </p:nvSpPr>
          <p:spPr>
            <a:xfrm>
              <a:off x="4990744" y="3837062"/>
              <a:ext cx="2333002" cy="700755"/>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6" name="Rectangle 5"/>
            <p:cNvSpPr/>
            <p:nvPr/>
          </p:nvSpPr>
          <p:spPr>
            <a:xfrm>
              <a:off x="3614871" y="4999290"/>
              <a:ext cx="1166858"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7" name="TextBox 6"/>
            <p:cNvSpPr txBox="1"/>
            <p:nvPr/>
          </p:nvSpPr>
          <p:spPr>
            <a:xfrm>
              <a:off x="3614871" y="5271825"/>
              <a:ext cx="1090029" cy="334157"/>
            </a:xfrm>
            <a:prstGeom prst="rect">
              <a:avLst/>
            </a:prstGeom>
            <a:noFill/>
          </p:spPr>
          <p:txBody>
            <a:bodyPr wrap="none" rtlCol="0">
              <a:spAutoFit/>
            </a:bodyPr>
            <a:lstStyle/>
            <a:p>
              <a:r>
                <a:rPr lang="en-GB" sz="1350" dirty="0"/>
                <a:t>ecosystem</a:t>
              </a:r>
              <a:endParaRPr lang="el-GR" sz="1350" dirty="0"/>
            </a:p>
          </p:txBody>
        </p:sp>
        <p:sp>
          <p:nvSpPr>
            <p:cNvPr id="8" name="Rectangle 7"/>
            <p:cNvSpPr/>
            <p:nvPr/>
          </p:nvSpPr>
          <p:spPr>
            <a:xfrm>
              <a:off x="7469024" y="499929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9" name="TextBox 8"/>
            <p:cNvSpPr txBox="1"/>
            <p:nvPr/>
          </p:nvSpPr>
          <p:spPr>
            <a:xfrm>
              <a:off x="7505083" y="5271825"/>
              <a:ext cx="803020" cy="334157"/>
            </a:xfrm>
            <a:prstGeom prst="rect">
              <a:avLst/>
            </a:prstGeom>
            <a:noFill/>
          </p:spPr>
          <p:txBody>
            <a:bodyPr wrap="none" rtlCol="0">
              <a:spAutoFit/>
            </a:bodyPr>
            <a:lstStyle/>
            <a:p>
              <a:r>
                <a:rPr lang="en-GB" sz="1350" dirty="0"/>
                <a:t>society</a:t>
              </a:r>
              <a:endParaRPr lang="el-GR" sz="1350" dirty="0"/>
            </a:p>
          </p:txBody>
        </p:sp>
        <p:sp>
          <p:nvSpPr>
            <p:cNvPr id="11" name="Right Arrow 10"/>
            <p:cNvSpPr/>
            <p:nvPr/>
          </p:nvSpPr>
          <p:spPr>
            <a:xfrm>
              <a:off x="5315484" y="5125771"/>
              <a:ext cx="1828800" cy="709301"/>
            </a:xfrm>
            <a:prstGeom prst="rightArrow">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
          <p:nvSpPr>
            <p:cNvPr id="12" name="TextBox 11"/>
            <p:cNvSpPr txBox="1"/>
            <p:nvPr/>
          </p:nvSpPr>
          <p:spPr>
            <a:xfrm>
              <a:off x="5595926" y="5271825"/>
              <a:ext cx="944515" cy="334157"/>
            </a:xfrm>
            <a:prstGeom prst="rect">
              <a:avLst/>
            </a:prstGeom>
            <a:noFill/>
          </p:spPr>
          <p:txBody>
            <a:bodyPr wrap="none" rtlCol="0">
              <a:spAutoFit/>
            </a:bodyPr>
            <a:lstStyle/>
            <a:p>
              <a:r>
                <a:rPr lang="en-GB" sz="1350" dirty="0"/>
                <a:t>Benefits </a:t>
              </a:r>
              <a:endParaRPr lang="el-GR" sz="1350" dirty="0"/>
            </a:p>
          </p:txBody>
        </p:sp>
        <p:sp>
          <p:nvSpPr>
            <p:cNvPr id="15" name="Up Arrow 14"/>
            <p:cNvSpPr/>
            <p:nvPr/>
          </p:nvSpPr>
          <p:spPr>
            <a:xfrm>
              <a:off x="6054696" y="4624031"/>
              <a:ext cx="175188" cy="571812"/>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grpSp>
      <p:sp>
        <p:nvSpPr>
          <p:cNvPr id="13" name="Rectangle 2">
            <a:extLst>
              <a:ext uri="{FF2B5EF4-FFF2-40B4-BE49-F238E27FC236}">
                <a16:creationId xmlns:a16="http://schemas.microsoft.com/office/drawing/2014/main" id="{2204B122-08CC-4944-A21C-C97792382FB5}"/>
              </a:ext>
            </a:extLst>
          </p:cNvPr>
          <p:cNvSpPr>
            <a:spLocks noChangeArrowheads="1"/>
          </p:cNvSpPr>
          <p:nvPr/>
        </p:nvSpPr>
        <p:spPr bwMode="auto">
          <a:xfrm>
            <a:off x="1524001" y="90102"/>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400" eaLnBrk="0" fontAlgn="base" hangingPunct="0">
              <a:spcBef>
                <a:spcPct val="0"/>
              </a:spcBef>
              <a:spcAft>
                <a:spcPct val="0"/>
              </a:spcAft>
            </a:pPr>
            <a:endParaRPr lang="el-GR" altLang="el-GR" dirty="0">
              <a:latin typeface="Arial" panose="020B0604020202020204" pitchFamily="34" charset="0"/>
            </a:endParaRPr>
          </a:p>
        </p:txBody>
      </p:sp>
    </p:spTree>
    <p:extLst>
      <p:ext uri="{BB962C8B-B14F-4D97-AF65-F5344CB8AC3E}">
        <p14:creationId xmlns:p14="http://schemas.microsoft.com/office/powerpoint/2010/main" val="1898306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292" y="304146"/>
            <a:ext cx="7886700" cy="994172"/>
          </a:xfrm>
        </p:spPr>
        <p:txBody>
          <a:bodyPr>
            <a:normAutofit/>
          </a:bodyPr>
          <a:lstStyle/>
          <a:p>
            <a:pPr algn="ctr"/>
            <a:r>
              <a:rPr lang="en-GB" sz="3600" b="1" dirty="0">
                <a:solidFill>
                  <a:srgbClr val="800000"/>
                </a:solidFill>
                <a:latin typeface="+mn-lt"/>
              </a:rPr>
              <a:t>Genetics &amp; Biodiversity</a:t>
            </a:r>
            <a:endParaRPr lang="el-GR" sz="3600" b="1" dirty="0">
              <a:solidFill>
                <a:srgbClr val="800000"/>
              </a:solidFill>
              <a:latin typeface="+mn-lt"/>
            </a:endParaRPr>
          </a:p>
        </p:txBody>
      </p:sp>
      <p:sp>
        <p:nvSpPr>
          <p:cNvPr id="3" name="Content Placeholder 2"/>
          <p:cNvSpPr>
            <a:spLocks noGrp="1"/>
          </p:cNvSpPr>
          <p:nvPr>
            <p:ph idx="1"/>
          </p:nvPr>
        </p:nvSpPr>
        <p:spPr>
          <a:xfrm>
            <a:off x="1978443" y="1492731"/>
            <a:ext cx="7509510" cy="3263504"/>
          </a:xfrm>
        </p:spPr>
        <p:txBody>
          <a:bodyPr>
            <a:normAutofit lnSpcReduction="10000"/>
          </a:bodyPr>
          <a:lstStyle/>
          <a:p>
            <a:r>
              <a:rPr lang="en-US" dirty="0"/>
              <a:t>Genetics: a crucial role of biodiversity is its possible future value as a source of valuable genes or constituents </a:t>
            </a:r>
          </a:p>
          <a:p>
            <a:r>
              <a:rPr lang="en-US" dirty="0"/>
              <a:t>The genetic composition of a population, its age, the likelihood of survival and reproduction indicate its condition</a:t>
            </a:r>
          </a:p>
          <a:p>
            <a:r>
              <a:rPr lang="en-US" dirty="0"/>
              <a:t> Genetic extinction factor (genetic homicide) should be determined</a:t>
            </a:r>
          </a:p>
          <a:p>
            <a:endParaRPr lang="el-GR" sz="1800" dirty="0"/>
          </a:p>
        </p:txBody>
      </p:sp>
      <p:pic>
        <p:nvPicPr>
          <p:cNvPr id="4" name="Picture 3"/>
          <p:cNvPicPr>
            <a:picLocks noChangeAspect="1"/>
          </p:cNvPicPr>
          <p:nvPr/>
        </p:nvPicPr>
        <p:blipFill>
          <a:blip r:embed="rId2"/>
          <a:stretch>
            <a:fillRect/>
          </a:stretch>
        </p:blipFill>
        <p:spPr>
          <a:xfrm>
            <a:off x="9183919" y="4756235"/>
            <a:ext cx="2831940" cy="1884529"/>
          </a:xfrm>
          <a:prstGeom prst="rect">
            <a:avLst/>
          </a:prstGeom>
        </p:spPr>
      </p:pic>
      <p:grpSp>
        <p:nvGrpSpPr>
          <p:cNvPr id="7" name="Group 6"/>
          <p:cNvGrpSpPr/>
          <p:nvPr/>
        </p:nvGrpSpPr>
        <p:grpSpPr>
          <a:xfrm>
            <a:off x="253460" y="4820000"/>
            <a:ext cx="1391857" cy="2093183"/>
            <a:chOff x="3288000" y="1847333"/>
            <a:chExt cx="2607975" cy="3163334"/>
          </a:xfrm>
        </p:grpSpPr>
        <p:pic>
          <p:nvPicPr>
            <p:cNvPr id="5" name="Picture 4"/>
            <p:cNvPicPr>
              <a:picLocks noChangeAspect="1"/>
            </p:cNvPicPr>
            <p:nvPr/>
          </p:nvPicPr>
          <p:blipFill rotWithShape="1">
            <a:blip r:embed="rId3"/>
            <a:srcRect r="55936"/>
            <a:stretch/>
          </p:blipFill>
          <p:spPr>
            <a:xfrm>
              <a:off x="3288000" y="1847333"/>
              <a:ext cx="2474625" cy="3163334"/>
            </a:xfrm>
            <a:prstGeom prst="rect">
              <a:avLst/>
            </a:prstGeom>
          </p:spPr>
        </p:pic>
        <p:sp>
          <p:nvSpPr>
            <p:cNvPr id="6" name="Rectangle 5"/>
            <p:cNvSpPr/>
            <p:nvPr/>
          </p:nvSpPr>
          <p:spPr>
            <a:xfrm>
              <a:off x="5076825" y="2962275"/>
              <a:ext cx="819150" cy="1390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grpSp>
    </p:spTree>
    <p:extLst>
      <p:ext uri="{BB962C8B-B14F-4D97-AF65-F5344CB8AC3E}">
        <p14:creationId xmlns:p14="http://schemas.microsoft.com/office/powerpoint/2010/main" val="33855546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1386</Words>
  <Application>Microsoft Office PowerPoint</Application>
  <PresentationFormat>Ευρεία οθόνη</PresentationFormat>
  <Paragraphs>167</Paragraphs>
  <Slides>38</Slides>
  <Notes>8</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38</vt:i4>
      </vt:variant>
    </vt:vector>
  </HeadingPairs>
  <TitlesOfParts>
    <vt:vector size="45" baseType="lpstr">
      <vt:lpstr>Arial</vt:lpstr>
      <vt:lpstr>Book Antiqua</vt:lpstr>
      <vt:lpstr>Calibri</vt:lpstr>
      <vt:lpstr>Calibri Light</vt:lpstr>
      <vt:lpstr>Times New Roman</vt:lpstr>
      <vt:lpstr>Verdana</vt:lpstr>
      <vt:lpstr>Office Theme</vt:lpstr>
      <vt:lpstr>Conservation and sustainable capitalization of biodiversity  in the genomics era  </vt:lpstr>
      <vt:lpstr>Biodiversity</vt:lpstr>
      <vt:lpstr>Biodiversity in Greece</vt:lpstr>
      <vt:lpstr>Biodiversity</vt:lpstr>
      <vt:lpstr>Biodiversity EU categories of quality  agricultural products and foodstuffs</vt:lpstr>
      <vt:lpstr>Plant Genetic Resources and landraces </vt:lpstr>
      <vt:lpstr>Need for conservation at three levels</vt:lpstr>
      <vt:lpstr>Genetic diversity</vt:lpstr>
      <vt:lpstr>Genetics &amp; Biodiversity</vt:lpstr>
      <vt:lpstr>Genomics</vt:lpstr>
      <vt:lpstr>Molecular Genetics</vt:lpstr>
      <vt:lpstr>Genomics</vt:lpstr>
      <vt:lpstr>Genomics  The next Green Revolution ?</vt:lpstr>
      <vt:lpstr>Sequenced Genomes</vt:lpstr>
      <vt:lpstr>Sequencing of  crop-plant genomes</vt:lpstr>
      <vt:lpstr>Plant Genomes – Total Size</vt:lpstr>
      <vt:lpstr>Genotyping and Phenotyping of Vitis vinifera </vt:lpstr>
      <vt:lpstr>What is a DNA barcoding</vt:lpstr>
      <vt:lpstr>DNA Barcoding</vt:lpstr>
      <vt:lpstr>DNA barcoding ;</vt:lpstr>
      <vt:lpstr>Chloroplast genome</vt:lpstr>
      <vt:lpstr>Fava Santorinis </vt:lpstr>
      <vt:lpstr>Παρουσίαση του PowerPoint</vt:lpstr>
      <vt:lpstr>Παρουσίαση του PowerPoint</vt:lpstr>
      <vt:lpstr>Olive varieties</vt:lpstr>
      <vt:lpstr>Olive varieties </vt:lpstr>
      <vt:lpstr>Olive oil</vt:lpstr>
      <vt:lpstr>Oil authentication</vt:lpstr>
      <vt:lpstr>Medicinal Plants Sideritis species  “tsai tou vounou - Mountain Tea”</vt:lpstr>
      <vt:lpstr>                Mediterranean Pine species </vt:lpstr>
      <vt:lpstr>Greek indigenous varieties</vt:lpstr>
      <vt:lpstr>Greek vine varieties</vt:lpstr>
      <vt:lpstr>Greek endangered varieties </vt:lpstr>
      <vt:lpstr>Utilization of indigenous varieties </vt:lpstr>
      <vt:lpstr>Farmer plays an important role</vt:lpstr>
      <vt:lpstr>Germplasm Conservation</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and sustainable capitalization of biodiversity  in the genomics era</dc:title>
  <dc:creator>MADESIS PANAGIOTIS</dc:creator>
  <cp:lastModifiedBy>Spiros Chioteris</cp:lastModifiedBy>
  <cp:revision>2</cp:revision>
  <dcterms:created xsi:type="dcterms:W3CDTF">2021-04-12T20:29:07Z</dcterms:created>
  <dcterms:modified xsi:type="dcterms:W3CDTF">2021-04-13T11:31:36Z</dcterms:modified>
</cp:coreProperties>
</file>